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sldIdLst>
    <p:sldId id="284" r:id="rId5"/>
    <p:sldId id="307" r:id="rId6"/>
    <p:sldId id="286" r:id="rId7"/>
    <p:sldId id="304" r:id="rId8"/>
    <p:sldId id="287" r:id="rId9"/>
    <p:sldId id="299" r:id="rId10"/>
    <p:sldId id="305" r:id="rId11"/>
    <p:sldId id="288" r:id="rId12"/>
    <p:sldId id="303" r:id="rId13"/>
    <p:sldId id="292" r:id="rId14"/>
    <p:sldId id="296" r:id="rId15"/>
    <p:sldId id="297" r:id="rId16"/>
    <p:sldId id="310" r:id="rId17"/>
    <p:sldId id="315" r:id="rId18"/>
    <p:sldId id="317" r:id="rId19"/>
    <p:sldId id="312" r:id="rId20"/>
    <p:sldId id="313" r:id="rId21"/>
    <p:sldId id="311" r:id="rId22"/>
    <p:sldId id="319" r:id="rId23"/>
    <p:sldId id="290" r:id="rId24"/>
    <p:sldId id="318" r:id="rId25"/>
    <p:sldId id="309" r:id="rId26"/>
    <p:sldId id="30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08" autoAdjust="0"/>
    <p:restoredTop sz="77303" autoAdjust="0"/>
  </p:normalViewPr>
  <p:slideViewPr>
    <p:cSldViewPr snapToGrid="0" snapToObjects="1" showGuides="1">
      <p:cViewPr varScale="1">
        <p:scale>
          <a:sx n="124" d="100"/>
          <a:sy n="124" d="100"/>
        </p:scale>
        <p:origin x="1416" y="90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Thank you for joining me today, I appreciate your time and attention. </a:t>
            </a:r>
          </a:p>
          <a:p>
            <a:endParaRPr lang="en-GB" dirty="0"/>
          </a:p>
          <a:p>
            <a:r>
              <a:rPr lang="en-GB" dirty="0"/>
              <a:t>My Name is Emmett, and today I’ll be presenting my Final year project, NoteReader</a:t>
            </a:r>
          </a:p>
          <a:p>
            <a:endParaRPr lang="en-GB" dirty="0"/>
          </a:p>
          <a:p>
            <a:r>
              <a:rPr lang="en-GB" dirty="0"/>
              <a:t>An application suite built to improve the workflow of organising study material and notes. 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401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level overview</a:t>
            </a:r>
          </a:p>
          <a:p>
            <a:endParaRPr lang="en-GB" dirty="0"/>
          </a:p>
          <a:p>
            <a:r>
              <a:rPr lang="en-GB" dirty="0"/>
              <a:t>Central application, with a core pipeline. </a:t>
            </a:r>
          </a:p>
          <a:p>
            <a:endParaRPr lang="en-GB" dirty="0"/>
          </a:p>
          <a:p>
            <a:r>
              <a:rPr lang="en-GB" dirty="0"/>
              <a:t>File format or platform specific implementation slotted in without needing to rewrite the full codebase.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23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Designed in Semester 1</a:t>
            </a:r>
          </a:p>
          <a:p>
            <a:endParaRPr lang="en-GB" dirty="0"/>
          </a:p>
          <a:p>
            <a:r>
              <a:rPr lang="en-GB" dirty="0"/>
              <a:t>A preview of what the desktop application may look like, two pane display</a:t>
            </a:r>
          </a:p>
          <a:p>
            <a:endParaRPr lang="en-GB" dirty="0"/>
          </a:p>
          <a:p>
            <a:r>
              <a:rPr lang="en-GB" dirty="0"/>
              <a:t>Desktop in WPF c#, mobile in </a:t>
            </a:r>
            <a:r>
              <a:rPr lang="en-GB" dirty="0" err="1"/>
              <a:t>JustinMind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40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Six sprints of approximately two weeks each.</a:t>
            </a:r>
          </a:p>
          <a:p>
            <a:r>
              <a:rPr lang="en-GB" dirty="0"/>
              <a:t>Early production of executables will allow for frequent user testing and iteration. </a:t>
            </a:r>
          </a:p>
          <a:p>
            <a:endParaRPr lang="en-GB" dirty="0"/>
          </a:p>
          <a:p>
            <a:r>
              <a:rPr lang="en-GB" dirty="0"/>
              <a:t>A little ambitious, as challenges were encountered this was revised.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258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D0DC5-3110-5910-CC9E-1FE61F57D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9B4B6-AA86-3DAD-C296-DBED735A25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D93FDA-7794-73AF-7863-F71A9CA90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 actual implementation, some elements were deferred, file sync and searching. </a:t>
            </a:r>
          </a:p>
          <a:p>
            <a:endParaRPr lang="en-GB" dirty="0"/>
          </a:p>
          <a:p>
            <a:r>
              <a:rPr lang="en-GB" dirty="0"/>
              <a:t>Preference given to MVP core features, strong file format support and delivering a completed product for the Desktop application. 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E285F-1D49-E583-D521-65E6E282F5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45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   searching and filtering of notes and documents using tags, keywords, and categories</a:t>
            </a:r>
            <a:endParaRPr lang="en-I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sync notes to cloud storage providers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tag and categorize notes for efficient organization and retrieval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Deferred to later development cycles.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64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Performance:</a:t>
            </a:r>
          </a:p>
          <a:p>
            <a:r>
              <a:rPr lang="en-GB" dirty="0"/>
              <a:t>- Some document types, have short but noticeable load times. </a:t>
            </a:r>
          </a:p>
          <a:p>
            <a:endParaRPr lang="en-GB" dirty="0"/>
          </a:p>
          <a:p>
            <a:r>
              <a:rPr lang="en-GB" dirty="0"/>
              <a:t>Scalability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dependant on git synchronisation</a:t>
            </a:r>
          </a:p>
          <a:p>
            <a:pPr marL="0" indent="0">
              <a:buFontTx/>
              <a:buNone/>
            </a:pPr>
            <a:endParaRPr lang="en-GB" dirty="0"/>
          </a:p>
          <a:p>
            <a:r>
              <a:rPr lang="en-IE" dirty="0"/>
              <a:t>Portability: </a:t>
            </a:r>
          </a:p>
          <a:p>
            <a:r>
              <a:rPr lang="en-IE" dirty="0"/>
              <a:t>- Focus on core application, but built with expansion in mind.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431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couple of screenshots of the Prototype. </a:t>
            </a:r>
          </a:p>
          <a:p>
            <a:r>
              <a:rPr lang="en-GB" dirty="0"/>
              <a:t>We will skip through these quickly, as I have a video to demonstrate the functionality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20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 video now</a:t>
            </a:r>
          </a:p>
          <a:p>
            <a:endParaRPr lang="en-GB" dirty="0"/>
          </a:p>
          <a:p>
            <a:r>
              <a:rPr lang="en-GB" dirty="0"/>
              <a:t>---</a:t>
            </a:r>
          </a:p>
          <a:p>
            <a:endParaRPr lang="en-GB" dirty="0"/>
          </a:p>
          <a:p>
            <a:r>
              <a:rPr lang="en-GB" dirty="0"/>
              <a:t>So that should give you an idea of where the project is at. </a:t>
            </a:r>
          </a:p>
          <a:p>
            <a:endParaRPr lang="en-GB" dirty="0"/>
          </a:p>
          <a:p>
            <a:r>
              <a:rPr lang="en-GB" dirty="0"/>
              <a:t>Next we’ll talk about challenges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369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of the primary challenges encountered: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Kotlin Multiplatform is still very new.</a:t>
            </a:r>
          </a:p>
          <a:p>
            <a:pPr marL="0" indent="0">
              <a:buFontTx/>
              <a:buNone/>
            </a:pPr>
            <a:r>
              <a:rPr lang="en-GB" dirty="0"/>
              <a:t>Documentation and other Support is not as mature as other platforms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Fallback to PDF Approach allows us to more quickly support many file types using existing tooling like LibreOffice and Calibre command line tooling. </a:t>
            </a:r>
          </a:p>
          <a:p>
            <a:pPr marL="0" indent="0">
              <a:buFontTx/>
              <a:buNone/>
            </a:pPr>
            <a:r>
              <a:rPr lang="en-GB" dirty="0"/>
              <a:t>PDF conversion is only performed in backend, </a:t>
            </a:r>
          </a:p>
          <a:p>
            <a:pPr marL="0" indent="0">
              <a:buFontTx/>
              <a:buNone/>
            </a:pPr>
            <a:r>
              <a:rPr lang="en-GB" dirty="0"/>
              <a:t>does not affect original file which is preserved for archival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Limited development time, </a:t>
            </a:r>
          </a:p>
          <a:p>
            <a:pPr marL="171450" indent="-171450">
              <a:buFontTx/>
              <a:buChar char="-"/>
            </a:pPr>
            <a:r>
              <a:rPr lang="en-GB" dirty="0"/>
              <a:t>focus on core product.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3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Testing was extensive but manual, </a:t>
            </a:r>
          </a:p>
          <a:p>
            <a:endParaRPr lang="en-GB" dirty="0"/>
          </a:p>
          <a:p>
            <a:r>
              <a:rPr lang="en-GB" dirty="0"/>
              <a:t>A lack of automated testing may lead to blind spots over time. </a:t>
            </a:r>
          </a:p>
          <a:p>
            <a:endParaRPr lang="en-GB" dirty="0"/>
          </a:p>
          <a:p>
            <a:r>
              <a:rPr lang="en-GB" dirty="0"/>
              <a:t>Manual testing appropriate for the graphical elements of the application</a:t>
            </a:r>
          </a:p>
          <a:p>
            <a:endParaRPr lang="en-GB" dirty="0"/>
          </a:p>
          <a:p>
            <a:r>
              <a:rPr lang="en-GB" dirty="0"/>
              <a:t>Subsequent development cycles should focus on unit testing as a priority.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6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Today we will run through:</a:t>
            </a:r>
            <a:br>
              <a:rPr lang="en-GB" dirty="0"/>
            </a:br>
            <a:br>
              <a:rPr lang="en-GB" dirty="0"/>
            </a:br>
            <a:r>
              <a:rPr lang="en-GB" dirty="0"/>
              <a:t>-   an introduction to the project, </a:t>
            </a:r>
          </a:p>
          <a:p>
            <a:pPr marL="171450" indent="-171450">
              <a:buFontTx/>
              <a:buChar char="-"/>
            </a:pPr>
            <a:r>
              <a:rPr lang="en-GB" dirty="0"/>
              <a:t>a very quick recap of the research and design phase, 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process of implementing the project and a look at the prototype. </a:t>
            </a:r>
          </a:p>
          <a:p>
            <a:pPr marL="171450" indent="-171450">
              <a:buFontTx/>
              <a:buChar char="-"/>
            </a:pPr>
            <a:r>
              <a:rPr lang="en-GB" dirty="0"/>
              <a:t>Difficulties and challenges encountered during the development phase</a:t>
            </a:r>
          </a:p>
          <a:p>
            <a:pPr marL="171450" indent="-171450">
              <a:buFontTx/>
              <a:buChar char="-"/>
            </a:pPr>
            <a:r>
              <a:rPr lang="en-GB" dirty="0"/>
              <a:t>And the future of the project going forward.</a:t>
            </a:r>
          </a:p>
          <a:p>
            <a:pPr marL="171450" indent="-171450">
              <a:buFontTx/>
              <a:buChar char="-"/>
            </a:pPr>
            <a:endParaRPr lang="en-IE" dirty="0"/>
          </a:p>
          <a:p>
            <a:pPr marL="0" indent="0">
              <a:buFontTx/>
              <a:buNone/>
            </a:pPr>
            <a:r>
              <a:rPr lang="en-IE" dirty="0"/>
              <a:t>There is a lot to cover, so we’ll just right in.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64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in summary, there were elements of the project which did not go to plan, but the core premise of the application remained intact. </a:t>
            </a:r>
          </a:p>
          <a:p>
            <a:endParaRPr lang="en-GB" dirty="0"/>
          </a:p>
          <a:p>
            <a:r>
              <a:rPr lang="en-GB" dirty="0"/>
              <a:t>Sprint plan was adapted as challenges were encountered, with some requirements deferred. </a:t>
            </a:r>
          </a:p>
          <a:p>
            <a:endParaRPr lang="en-GB" dirty="0"/>
          </a:p>
          <a:p>
            <a:r>
              <a:rPr lang="en-GB" dirty="0"/>
              <a:t>A focused prototype was produced, which achieves a proof-of-concept solution to the problem definition:</a:t>
            </a:r>
          </a:p>
          <a:p>
            <a:r>
              <a:rPr lang="en-GB" dirty="0"/>
              <a:t>- </a:t>
            </a:r>
            <a:r>
              <a:rPr lang="en-IE" sz="1200" dirty="0"/>
              <a:t>Despite the availability of numerous note-taking applications and document readers, there exists a significant gap in the seamless integration of these two functionalities.										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Wide document support with side-by-side note taking and reading was fulfilled addressing the issue of fragmentation of tools.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59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D8DC7-AB15-2416-03A1-6C1CA81A7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210700-BFA6-E9D4-A93E-FECE4D3E22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F550A1-6280-D757-36B5-2D7482369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NoteReader addresses a gap in currently available tools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Using a new Framework was beneficial but brought its own challenges. 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Core premise was achieved, but there is a long way to go to a fully featured product. 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The program is built to grow and accommodate updates gracefully. 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382B5-8BE6-77DE-E363-EB8FB0A49A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415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1. Future work:</a:t>
            </a:r>
          </a:p>
          <a:p>
            <a:r>
              <a:rPr lang="en-GB" dirty="0"/>
              <a:t>-  Some deferred features, several stretch goal features not core to prototype</a:t>
            </a:r>
          </a:p>
          <a:p>
            <a:endParaRPr lang="en-GB" dirty="0"/>
          </a:p>
          <a:p>
            <a:r>
              <a:rPr lang="en-GB" dirty="0"/>
              <a:t>2. Direct access for students, package for universities</a:t>
            </a:r>
          </a:p>
          <a:p>
            <a:endParaRPr lang="en-GB" dirty="0"/>
          </a:p>
          <a:p>
            <a:r>
              <a:rPr lang="en-GB" dirty="0"/>
              <a:t>3. Place secured in startup accelerator:</a:t>
            </a:r>
          </a:p>
          <a:p>
            <a:pPr marL="0" indent="0">
              <a:buFontTx/>
              <a:buNone/>
            </a:pPr>
            <a:r>
              <a:rPr lang="en-GB" dirty="0"/>
              <a:t>- I fully believe in the value of the project</a:t>
            </a:r>
          </a:p>
          <a:p>
            <a:r>
              <a:rPr lang="en-GB" dirty="0"/>
              <a:t>- Intend to continue developing the product to a polished and useful state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420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Thank external examiner for time and attention. </a:t>
            </a:r>
          </a:p>
          <a:p>
            <a:endParaRPr lang="en-GB" dirty="0"/>
          </a:p>
          <a:p>
            <a:r>
              <a:rPr lang="en-GB" dirty="0"/>
              <a:t>Thank Deirdre and Kapal for support</a:t>
            </a:r>
          </a:p>
          <a:p>
            <a:endParaRPr lang="en-GB" dirty="0"/>
          </a:p>
          <a:p>
            <a:r>
              <a:rPr lang="en-GB" dirty="0"/>
              <a:t>Appreciate the opportunity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460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core concept of note reader is the ability to Read documents and take notes in a single interface. </a:t>
            </a:r>
          </a:p>
          <a:p>
            <a:r>
              <a:rPr lang="en-GB" dirty="0"/>
              <a:t>Accessing these notes and source materials should be as simple as possible, so you can get the most out of your time studying. </a:t>
            </a:r>
          </a:p>
          <a:p>
            <a:endParaRPr lang="en-GB" dirty="0"/>
          </a:p>
          <a:p>
            <a:r>
              <a:rPr lang="en-GB" dirty="0"/>
              <a:t>The visual metaphor I like to use is a book, with sheets of blank paper slotter between each page. </a:t>
            </a:r>
            <a:endParaRPr lang="en-IE" dirty="0"/>
          </a:p>
          <a:p>
            <a:r>
              <a:rPr lang="en-IE" dirty="0"/>
              <a:t>Every time you open a page of the book, your notes on that page are right there waiting for you.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352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motivation of this project is to address flaws in currently available note taking solutions that I have observed in my time in college. </a:t>
            </a:r>
          </a:p>
          <a:p>
            <a:endParaRPr lang="en-GB" dirty="0"/>
          </a:p>
          <a:p>
            <a:r>
              <a:rPr lang="en-IE" dirty="0"/>
              <a:t>It is born from a personal frustration after trying many options over years and never finding a solution that fit all my needs. </a:t>
            </a:r>
          </a:p>
          <a:p>
            <a:endParaRPr lang="en-IE" dirty="0"/>
          </a:p>
          <a:p>
            <a:r>
              <a:rPr lang="en-IE" dirty="0"/>
              <a:t>- I want a reader which renders documents faithfully to the authors intent. </a:t>
            </a:r>
          </a:p>
          <a:p>
            <a:r>
              <a:rPr lang="en-IE" dirty="0"/>
              <a:t>- I want a 0 friction way to create and store notes. </a:t>
            </a:r>
          </a:p>
          <a:p>
            <a:r>
              <a:rPr lang="en-IE" dirty="0"/>
              <a:t>- I don’t want to download a new program every time I come across a new file format. </a:t>
            </a:r>
          </a:p>
          <a:p>
            <a:r>
              <a:rPr lang="en-IE" dirty="0"/>
              <a:t>- I don’t want to have to check multiple places (cloud, my laptop, my pc at home, my phone, various app storage) to find my notes. </a:t>
            </a:r>
          </a:p>
          <a:p>
            <a:r>
              <a:rPr lang="en-IE" dirty="0"/>
              <a:t>- I don’t want to pay a subscription fee forever, to keep my college notes stored in a cloud service. </a:t>
            </a:r>
          </a:p>
          <a:p>
            <a:endParaRPr lang="en-IE" dirty="0"/>
          </a:p>
          <a:p>
            <a:r>
              <a:rPr lang="en-IE" dirty="0"/>
              <a:t>Everything should be in one spot.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128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research performed before beginning design. </a:t>
            </a:r>
          </a:p>
          <a:p>
            <a:endParaRPr lang="en-GB" dirty="0"/>
          </a:p>
          <a:p>
            <a:r>
              <a:rPr lang="en-GB" dirty="0"/>
              <a:t>Supports:</a:t>
            </a:r>
          </a:p>
          <a:p>
            <a:r>
              <a:rPr lang="en-GB" dirty="0"/>
              <a:t>- Cognitive benefits of note taking. </a:t>
            </a:r>
          </a:p>
          <a:p>
            <a:r>
              <a:rPr lang="en-GB" dirty="0"/>
              <a:t>- Effectiveness of digital notes</a:t>
            </a:r>
          </a:p>
          <a:p>
            <a:pPr marL="171450" indent="-171450">
              <a:buFontTx/>
              <a:buChar char="-"/>
            </a:pPr>
            <a:r>
              <a:rPr lang="en-GB" dirty="0"/>
              <a:t>Skeletal Handouts, limited content, annotated by students to provide full context. </a:t>
            </a:r>
          </a:p>
          <a:p>
            <a:pPr marL="171450" indent="-171450">
              <a:buFontTx/>
              <a:buChar char="-"/>
            </a:pPr>
            <a:r>
              <a:rPr lang="en-GB" dirty="0"/>
              <a:t>Encode not transcribe.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801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Most support a small number of file types.  </a:t>
            </a:r>
          </a:p>
          <a:p>
            <a:r>
              <a:rPr lang="en-GB" dirty="0"/>
              <a:t>Those which do often modify the original destructively, </a:t>
            </a:r>
            <a:r>
              <a:rPr lang="en-GB" dirty="0" err="1"/>
              <a:t>eg</a:t>
            </a:r>
            <a:r>
              <a:rPr lang="en-GB" dirty="0"/>
              <a:t> printing to a canvas. </a:t>
            </a:r>
          </a:p>
          <a:p>
            <a:endParaRPr lang="en-GB" dirty="0"/>
          </a:p>
          <a:p>
            <a:r>
              <a:rPr lang="en-GB" dirty="0" err="1"/>
              <a:t>Ebooks</a:t>
            </a:r>
            <a:r>
              <a:rPr lang="en-GB" dirty="0"/>
              <a:t> are especially poorly supported. </a:t>
            </a:r>
          </a:p>
          <a:p>
            <a:endParaRPr lang="en-GB" dirty="0"/>
          </a:p>
          <a:p>
            <a:r>
              <a:rPr lang="en-GB" dirty="0"/>
              <a:t>Platforms like </a:t>
            </a:r>
            <a:r>
              <a:rPr lang="en-GB" dirty="0" err="1"/>
              <a:t>linux</a:t>
            </a:r>
            <a:r>
              <a:rPr lang="en-GB" dirty="0"/>
              <a:t> are also very poorly supported.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14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Non portable annotations, </a:t>
            </a:r>
          </a:p>
          <a:p>
            <a:pPr marL="171450" indent="-171450">
              <a:buFontTx/>
              <a:buChar char="-"/>
            </a:pPr>
            <a:r>
              <a:rPr lang="en-GB" dirty="0"/>
              <a:t>bespoke file types, </a:t>
            </a:r>
          </a:p>
          <a:p>
            <a:pPr marL="171450" indent="-171450">
              <a:buFontTx/>
              <a:buChar char="-"/>
            </a:pPr>
            <a:r>
              <a:rPr lang="en-GB" dirty="0"/>
              <a:t>large file sizes, small at first, adds up over time, continual cost from that point on. </a:t>
            </a:r>
          </a:p>
          <a:p>
            <a:pPr marL="171450" indent="-171450">
              <a:buFontTx/>
              <a:buChar char="-"/>
            </a:pPr>
            <a:r>
              <a:rPr lang="en-GB" dirty="0"/>
              <a:t>- No application supports a page of notes per page of document. 	</a:t>
            </a:r>
            <a:br>
              <a:rPr lang="en-GB" dirty="0"/>
            </a:br>
            <a:r>
              <a:rPr lang="en-GB" dirty="0"/>
              <a:t>- Those which are close, do so using a canvas with destructively printed documents.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535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So this is the problem definition. </a:t>
            </a:r>
          </a:p>
          <a:p>
            <a:endParaRPr lang="en-IE" dirty="0"/>
          </a:p>
          <a:p>
            <a:r>
              <a:rPr lang="en-IE" dirty="0"/>
              <a:t>In a space as crowded as text editing and document reading, there is no solution which seamlessly integrates the two.</a:t>
            </a:r>
          </a:p>
          <a:p>
            <a:br>
              <a:rPr lang="en-IE" dirty="0"/>
            </a:br>
            <a:r>
              <a:rPr lang="en-IE" dirty="0"/>
              <a:t>NoteReader aims to be an all-in-one, platform-agnostic application that treats both document reading and note-taking as first-class priorities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253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Reduce friction in taking notes,</a:t>
            </a:r>
          </a:p>
          <a:p>
            <a:r>
              <a:rPr lang="en-GB" dirty="0"/>
              <a:t>- Reduce fragmentation of tools</a:t>
            </a:r>
          </a:p>
          <a:p>
            <a:r>
              <a:rPr lang="en-GB" dirty="0"/>
              <a:t>- Use open-source lightweight methods to synchronize files. 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202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278;p56">
            <a:extLst>
              <a:ext uri="{FF2B5EF4-FFF2-40B4-BE49-F238E27FC236}">
                <a16:creationId xmlns:a16="http://schemas.microsoft.com/office/drawing/2014/main" id="{F7D72BD3-12CA-F880-E917-7D7FCDF6EC98}"/>
              </a:ext>
            </a:extLst>
          </p:cNvPr>
          <p:cNvSpPr/>
          <p:nvPr userDrawn="1"/>
        </p:nvSpPr>
        <p:spPr>
          <a:xfrm>
            <a:off x="6460598" y="1707531"/>
            <a:ext cx="5413692" cy="3504037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" name="Google Shape;1278;p56">
            <a:extLst>
              <a:ext uri="{FF2B5EF4-FFF2-40B4-BE49-F238E27FC236}">
                <a16:creationId xmlns:a16="http://schemas.microsoft.com/office/drawing/2014/main" id="{E9701244-8ED0-4A3F-22B4-F9B94B8139B0}"/>
              </a:ext>
            </a:extLst>
          </p:cNvPr>
          <p:cNvSpPr/>
          <p:nvPr userDrawn="1"/>
        </p:nvSpPr>
        <p:spPr>
          <a:xfrm>
            <a:off x="572373" y="2938643"/>
            <a:ext cx="5413692" cy="3504037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4" name="Google Shape;1279;p56">
            <a:extLst>
              <a:ext uri="{FF2B5EF4-FFF2-40B4-BE49-F238E27FC236}">
                <a16:creationId xmlns:a16="http://schemas.microsoft.com/office/drawing/2014/main" id="{9ACFB080-D049-3E6E-7E31-538FD2193FAD}"/>
              </a:ext>
            </a:extLst>
          </p:cNvPr>
          <p:cNvSpPr/>
          <p:nvPr userDrawn="1"/>
        </p:nvSpPr>
        <p:spPr>
          <a:xfrm>
            <a:off x="397679" y="2811058"/>
            <a:ext cx="5413692" cy="866115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79;p56">
            <a:extLst>
              <a:ext uri="{FF2B5EF4-FFF2-40B4-BE49-F238E27FC236}">
                <a16:creationId xmlns:a16="http://schemas.microsoft.com/office/drawing/2014/main" id="{AA721083-6FEF-DA03-FB08-2F304A613DBB}"/>
              </a:ext>
            </a:extLst>
          </p:cNvPr>
          <p:cNvSpPr/>
          <p:nvPr userDrawn="1"/>
        </p:nvSpPr>
        <p:spPr>
          <a:xfrm>
            <a:off x="397679" y="4019052"/>
            <a:ext cx="5413692" cy="866115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6" name="Google Shape;1279;p56">
            <a:extLst>
              <a:ext uri="{FF2B5EF4-FFF2-40B4-BE49-F238E27FC236}">
                <a16:creationId xmlns:a16="http://schemas.microsoft.com/office/drawing/2014/main" id="{04EF2DD4-D91D-8803-B803-C9589229920F}"/>
              </a:ext>
            </a:extLst>
          </p:cNvPr>
          <p:cNvSpPr/>
          <p:nvPr userDrawn="1"/>
        </p:nvSpPr>
        <p:spPr>
          <a:xfrm>
            <a:off x="397679" y="5223551"/>
            <a:ext cx="5413692" cy="866115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5" name="Google Shape;1279;p56">
            <a:extLst>
              <a:ext uri="{FF2B5EF4-FFF2-40B4-BE49-F238E27FC236}">
                <a16:creationId xmlns:a16="http://schemas.microsoft.com/office/drawing/2014/main" id="{3586AF9F-1517-0949-7A80-9173F1F59399}"/>
              </a:ext>
            </a:extLst>
          </p:cNvPr>
          <p:cNvSpPr/>
          <p:nvPr userDrawn="1"/>
        </p:nvSpPr>
        <p:spPr>
          <a:xfrm>
            <a:off x="6285904" y="1588442"/>
            <a:ext cx="5413692" cy="866115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noProof="0"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7" name="Google Shape;1279;p56">
            <a:extLst>
              <a:ext uri="{FF2B5EF4-FFF2-40B4-BE49-F238E27FC236}">
                <a16:creationId xmlns:a16="http://schemas.microsoft.com/office/drawing/2014/main" id="{6A1A5036-4695-5F2A-8492-EB90B48E6EF7}"/>
              </a:ext>
            </a:extLst>
          </p:cNvPr>
          <p:cNvSpPr/>
          <p:nvPr userDrawn="1"/>
        </p:nvSpPr>
        <p:spPr>
          <a:xfrm>
            <a:off x="6285904" y="2796436"/>
            <a:ext cx="5413692" cy="866115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9" name="Google Shape;1279;p56">
            <a:extLst>
              <a:ext uri="{FF2B5EF4-FFF2-40B4-BE49-F238E27FC236}">
                <a16:creationId xmlns:a16="http://schemas.microsoft.com/office/drawing/2014/main" id="{7050630E-F835-6A3D-0C57-EBE5C0F61B9C}"/>
              </a:ext>
            </a:extLst>
          </p:cNvPr>
          <p:cNvSpPr/>
          <p:nvPr userDrawn="1"/>
        </p:nvSpPr>
        <p:spPr>
          <a:xfrm>
            <a:off x="6285904" y="4000935"/>
            <a:ext cx="5413692" cy="866115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04" name="Text Placeholder 52">
            <a:extLst>
              <a:ext uri="{FF2B5EF4-FFF2-40B4-BE49-F238E27FC236}">
                <a16:creationId xmlns:a16="http://schemas.microsoft.com/office/drawing/2014/main" id="{F4A8E332-DDE1-83CA-941F-CFF31D7BC8E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97679" y="738019"/>
            <a:ext cx="5508418" cy="1700845"/>
          </a:xfrm>
        </p:spPr>
        <p:txBody>
          <a:bodyPr/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05" name="Text Placeholder 52">
            <a:extLst>
              <a:ext uri="{FF2B5EF4-FFF2-40B4-BE49-F238E27FC236}">
                <a16:creationId xmlns:a16="http://schemas.microsoft.com/office/drawing/2014/main" id="{9BC4E384-21CB-3AB7-EBB5-792729C0E5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2406" y="2938644"/>
            <a:ext cx="5238998" cy="610482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06" name="Text Placeholder 52">
            <a:extLst>
              <a:ext uri="{FF2B5EF4-FFF2-40B4-BE49-F238E27FC236}">
                <a16:creationId xmlns:a16="http://schemas.microsoft.com/office/drawing/2014/main" id="{88875E46-ABF0-4442-2206-0889CE322F2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7646" y="4144787"/>
            <a:ext cx="5238998" cy="610482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07" name="Text Placeholder 52">
            <a:extLst>
              <a:ext uri="{FF2B5EF4-FFF2-40B4-BE49-F238E27FC236}">
                <a16:creationId xmlns:a16="http://schemas.microsoft.com/office/drawing/2014/main" id="{3CB862EF-1E7B-6333-8726-6882F91A638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73251" y="1716258"/>
            <a:ext cx="5238998" cy="610482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08" name="Text Placeholder 52">
            <a:extLst>
              <a:ext uri="{FF2B5EF4-FFF2-40B4-BE49-F238E27FC236}">
                <a16:creationId xmlns:a16="http://schemas.microsoft.com/office/drawing/2014/main" id="{793B4F82-0711-D143-169A-7D0442CD16E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73251" y="2924252"/>
            <a:ext cx="5238998" cy="610482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09" name="Text Placeholder 52">
            <a:extLst>
              <a:ext uri="{FF2B5EF4-FFF2-40B4-BE49-F238E27FC236}">
                <a16:creationId xmlns:a16="http://schemas.microsoft.com/office/drawing/2014/main" id="{6B84A334-0297-5F17-7E4A-8797B428DAE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80631" y="4128751"/>
            <a:ext cx="5238998" cy="610482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10" name="Text Placeholder 52">
            <a:extLst>
              <a:ext uri="{FF2B5EF4-FFF2-40B4-BE49-F238E27FC236}">
                <a16:creationId xmlns:a16="http://schemas.microsoft.com/office/drawing/2014/main" id="{65F3514F-9AEC-0A47-CD01-62F9D24D675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92406" y="5350450"/>
            <a:ext cx="5238998" cy="610482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793D754-C2CD-296B-701E-C342E4B5FACD}"/>
              </a:ext>
            </a:extLst>
          </p:cNvPr>
          <p:cNvSpPr/>
          <p:nvPr userDrawn="1"/>
        </p:nvSpPr>
        <p:spPr>
          <a:xfrm>
            <a:off x="3699881" y="3631962"/>
            <a:ext cx="2198837" cy="296938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ln>
                <a:noFill/>
              </a:ln>
            </a:endParaRPr>
          </a:p>
        </p:txBody>
      </p:sp>
      <p:sp>
        <p:nvSpPr>
          <p:cNvPr id="113" name="Text Placeholder 52">
            <a:extLst>
              <a:ext uri="{FF2B5EF4-FFF2-40B4-BE49-F238E27FC236}">
                <a16:creationId xmlns:a16="http://schemas.microsoft.com/office/drawing/2014/main" id="{BCBA81E6-6626-D61E-B226-3663824EDC2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699880" y="3631962"/>
            <a:ext cx="2191303" cy="296938"/>
          </a:xfrm>
          <a:ln w="19050">
            <a:solidFill>
              <a:schemeClr val="tx1"/>
            </a:solidFill>
          </a:ln>
        </p:spPr>
        <p:txBody>
          <a:bodyPr/>
          <a:lstStyle>
            <a:lvl1pPr marL="0" indent="0" algn="r">
              <a:buNone/>
              <a:defRPr sz="1400">
                <a:ln>
                  <a:noFill/>
                </a:ln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3ECD017-E9B2-EE3F-5278-F10160CA1372}"/>
              </a:ext>
            </a:extLst>
          </p:cNvPr>
          <p:cNvSpPr/>
          <p:nvPr userDrawn="1"/>
        </p:nvSpPr>
        <p:spPr>
          <a:xfrm>
            <a:off x="9551812" y="2409576"/>
            <a:ext cx="2198837" cy="296938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ln>
                <a:noFill/>
              </a:ln>
            </a:endParaRPr>
          </a:p>
        </p:txBody>
      </p:sp>
      <p:sp>
        <p:nvSpPr>
          <p:cNvPr id="116" name="Text Placeholder 52">
            <a:extLst>
              <a:ext uri="{FF2B5EF4-FFF2-40B4-BE49-F238E27FC236}">
                <a16:creationId xmlns:a16="http://schemas.microsoft.com/office/drawing/2014/main" id="{1626000F-AE69-6CEF-65BA-1F14FCB8563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551811" y="2409576"/>
            <a:ext cx="2191303" cy="296938"/>
          </a:xfrm>
          <a:ln w="19050">
            <a:solidFill>
              <a:schemeClr val="tx1"/>
            </a:solidFill>
          </a:ln>
        </p:spPr>
        <p:txBody>
          <a:bodyPr/>
          <a:lstStyle>
            <a:lvl1pPr marL="0" indent="0" algn="r">
              <a:buNone/>
              <a:defRPr sz="1400">
                <a:ln>
                  <a:noFill/>
                </a:ln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472230D-00DC-57B7-1EC3-9B6C257B2E12}"/>
              </a:ext>
            </a:extLst>
          </p:cNvPr>
          <p:cNvSpPr/>
          <p:nvPr userDrawn="1"/>
        </p:nvSpPr>
        <p:spPr>
          <a:xfrm>
            <a:off x="3692346" y="4866143"/>
            <a:ext cx="2198837" cy="296938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ln>
                <a:noFill/>
              </a:ln>
            </a:endParaRPr>
          </a:p>
        </p:txBody>
      </p:sp>
      <p:sp>
        <p:nvSpPr>
          <p:cNvPr id="118" name="Text Placeholder 52">
            <a:extLst>
              <a:ext uri="{FF2B5EF4-FFF2-40B4-BE49-F238E27FC236}">
                <a16:creationId xmlns:a16="http://schemas.microsoft.com/office/drawing/2014/main" id="{A5B156D2-3838-D461-71C3-E74A94AC408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692345" y="4866143"/>
            <a:ext cx="2191303" cy="296938"/>
          </a:xfrm>
          <a:ln w="19050">
            <a:solidFill>
              <a:schemeClr val="tx1"/>
            </a:solidFill>
          </a:ln>
        </p:spPr>
        <p:txBody>
          <a:bodyPr/>
          <a:lstStyle>
            <a:lvl1pPr marL="0" indent="0" algn="r">
              <a:buNone/>
              <a:defRPr sz="1400">
                <a:ln>
                  <a:noFill/>
                </a:ln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4D803E0-896C-42C1-AE3C-CD820F848D15}"/>
              </a:ext>
            </a:extLst>
          </p:cNvPr>
          <p:cNvSpPr/>
          <p:nvPr userDrawn="1"/>
        </p:nvSpPr>
        <p:spPr>
          <a:xfrm>
            <a:off x="3684811" y="6052071"/>
            <a:ext cx="2198837" cy="296938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ln>
                <a:noFill/>
              </a:ln>
            </a:endParaRPr>
          </a:p>
        </p:txBody>
      </p:sp>
      <p:sp>
        <p:nvSpPr>
          <p:cNvPr id="120" name="Text Placeholder 52">
            <a:extLst>
              <a:ext uri="{FF2B5EF4-FFF2-40B4-BE49-F238E27FC236}">
                <a16:creationId xmlns:a16="http://schemas.microsoft.com/office/drawing/2014/main" id="{FD8FF9D2-4E5E-53B2-48F8-7B0563C0466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684810" y="6052071"/>
            <a:ext cx="2191303" cy="296938"/>
          </a:xfrm>
          <a:ln w="19050">
            <a:solidFill>
              <a:schemeClr val="tx1"/>
            </a:solidFill>
          </a:ln>
        </p:spPr>
        <p:txBody>
          <a:bodyPr/>
          <a:lstStyle>
            <a:lvl1pPr marL="0" indent="0" algn="r">
              <a:buNone/>
              <a:defRPr sz="1400">
                <a:ln>
                  <a:noFill/>
                </a:ln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D3D0147-5FB7-14EC-53E4-F45C636B1F8D}"/>
              </a:ext>
            </a:extLst>
          </p:cNvPr>
          <p:cNvSpPr/>
          <p:nvPr userDrawn="1"/>
        </p:nvSpPr>
        <p:spPr>
          <a:xfrm>
            <a:off x="9551811" y="3621207"/>
            <a:ext cx="2198837" cy="296938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ln>
                <a:noFill/>
              </a:ln>
            </a:endParaRPr>
          </a:p>
        </p:txBody>
      </p:sp>
      <p:sp>
        <p:nvSpPr>
          <p:cNvPr id="122" name="Text Placeholder 52">
            <a:extLst>
              <a:ext uri="{FF2B5EF4-FFF2-40B4-BE49-F238E27FC236}">
                <a16:creationId xmlns:a16="http://schemas.microsoft.com/office/drawing/2014/main" id="{C1804239-9AA9-1925-2401-DAC78236A69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551810" y="3621207"/>
            <a:ext cx="2191303" cy="296938"/>
          </a:xfrm>
          <a:ln w="19050">
            <a:solidFill>
              <a:schemeClr val="tx1"/>
            </a:solidFill>
          </a:ln>
        </p:spPr>
        <p:txBody>
          <a:bodyPr/>
          <a:lstStyle>
            <a:lvl1pPr marL="0" indent="0" algn="r">
              <a:buNone/>
              <a:defRPr sz="1400">
                <a:ln>
                  <a:noFill/>
                </a:ln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0D3F5FE-5EED-BD8B-B9F4-AFFA621D17C3}"/>
              </a:ext>
            </a:extLst>
          </p:cNvPr>
          <p:cNvSpPr/>
          <p:nvPr userDrawn="1"/>
        </p:nvSpPr>
        <p:spPr>
          <a:xfrm>
            <a:off x="9551813" y="4816225"/>
            <a:ext cx="2198837" cy="296938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ln>
                <a:noFill/>
              </a:ln>
            </a:endParaRPr>
          </a:p>
        </p:txBody>
      </p:sp>
      <p:sp>
        <p:nvSpPr>
          <p:cNvPr id="124" name="Text Placeholder 52">
            <a:extLst>
              <a:ext uri="{FF2B5EF4-FFF2-40B4-BE49-F238E27FC236}">
                <a16:creationId xmlns:a16="http://schemas.microsoft.com/office/drawing/2014/main" id="{021C1445-009A-55E6-C689-3D17D1D691F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551812" y="4816225"/>
            <a:ext cx="2191303" cy="296938"/>
          </a:xfrm>
          <a:ln w="19050">
            <a:solidFill>
              <a:schemeClr val="tx1"/>
            </a:solidFill>
          </a:ln>
        </p:spPr>
        <p:txBody>
          <a:bodyPr/>
          <a:lstStyle>
            <a:lvl1pPr marL="0" indent="0" algn="r">
              <a:buNone/>
              <a:defRPr sz="1400">
                <a:ln>
                  <a:noFill/>
                </a:ln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10632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278;p56">
            <a:extLst>
              <a:ext uri="{FF2B5EF4-FFF2-40B4-BE49-F238E27FC236}">
                <a16:creationId xmlns:a16="http://schemas.microsoft.com/office/drawing/2014/main" id="{F7D72BD3-12CA-F880-E917-7D7FCDF6EC98}"/>
              </a:ext>
            </a:extLst>
          </p:cNvPr>
          <p:cNvSpPr/>
          <p:nvPr userDrawn="1"/>
        </p:nvSpPr>
        <p:spPr>
          <a:xfrm>
            <a:off x="6460596" y="1733123"/>
            <a:ext cx="5413692" cy="471770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" name="Google Shape;1278;p56">
            <a:extLst>
              <a:ext uri="{FF2B5EF4-FFF2-40B4-BE49-F238E27FC236}">
                <a16:creationId xmlns:a16="http://schemas.microsoft.com/office/drawing/2014/main" id="{E9701244-8ED0-4A3F-22B4-F9B94B8139B0}"/>
              </a:ext>
            </a:extLst>
          </p:cNvPr>
          <p:cNvSpPr/>
          <p:nvPr userDrawn="1"/>
        </p:nvSpPr>
        <p:spPr>
          <a:xfrm>
            <a:off x="572373" y="2938643"/>
            <a:ext cx="5413692" cy="3504037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4" name="Google Shape;1279;p56">
            <a:extLst>
              <a:ext uri="{FF2B5EF4-FFF2-40B4-BE49-F238E27FC236}">
                <a16:creationId xmlns:a16="http://schemas.microsoft.com/office/drawing/2014/main" id="{9ACFB080-D049-3E6E-7E31-538FD2193FAD}"/>
              </a:ext>
            </a:extLst>
          </p:cNvPr>
          <p:cNvSpPr/>
          <p:nvPr userDrawn="1"/>
        </p:nvSpPr>
        <p:spPr>
          <a:xfrm>
            <a:off x="397679" y="2811058"/>
            <a:ext cx="5413692" cy="866115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0" dirty="0">
                <a:solidFill>
                  <a:schemeClr val="lt1"/>
                </a:solidFill>
                <a:latin typeface="+mj-lt"/>
                <a:ea typeface="Karla"/>
                <a:cs typeface="Karla"/>
                <a:sym typeface="Karla"/>
              </a:rPr>
              <a:t>t</a:t>
            </a:r>
          </a:p>
        </p:txBody>
      </p:sp>
      <p:sp>
        <p:nvSpPr>
          <p:cNvPr id="5" name="Text Placeholder 52">
            <a:extLst>
              <a:ext uri="{FF2B5EF4-FFF2-40B4-BE49-F238E27FC236}">
                <a16:creationId xmlns:a16="http://schemas.microsoft.com/office/drawing/2014/main" id="{C0109A93-22FD-F236-FB11-A619F948C1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2406" y="2938644"/>
            <a:ext cx="5238998" cy="610482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4" name="Google Shape;1279;p56">
            <a:extLst>
              <a:ext uri="{FF2B5EF4-FFF2-40B4-BE49-F238E27FC236}">
                <a16:creationId xmlns:a16="http://schemas.microsoft.com/office/drawing/2014/main" id="{AA721083-6FEF-DA03-FB08-2F304A613DBB}"/>
              </a:ext>
            </a:extLst>
          </p:cNvPr>
          <p:cNvSpPr/>
          <p:nvPr userDrawn="1"/>
        </p:nvSpPr>
        <p:spPr>
          <a:xfrm>
            <a:off x="397679" y="4019052"/>
            <a:ext cx="5413692" cy="866115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6" name="Google Shape;1279;p56">
            <a:extLst>
              <a:ext uri="{FF2B5EF4-FFF2-40B4-BE49-F238E27FC236}">
                <a16:creationId xmlns:a16="http://schemas.microsoft.com/office/drawing/2014/main" id="{04EF2DD4-D91D-8803-B803-C9589229920F}"/>
              </a:ext>
            </a:extLst>
          </p:cNvPr>
          <p:cNvSpPr/>
          <p:nvPr userDrawn="1"/>
        </p:nvSpPr>
        <p:spPr>
          <a:xfrm>
            <a:off x="397679" y="5223551"/>
            <a:ext cx="5413692" cy="866115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5" name="Google Shape;1279;p56">
            <a:extLst>
              <a:ext uri="{FF2B5EF4-FFF2-40B4-BE49-F238E27FC236}">
                <a16:creationId xmlns:a16="http://schemas.microsoft.com/office/drawing/2014/main" id="{3586AF9F-1517-0949-7A80-9173F1F59399}"/>
              </a:ext>
            </a:extLst>
          </p:cNvPr>
          <p:cNvSpPr/>
          <p:nvPr userDrawn="1"/>
        </p:nvSpPr>
        <p:spPr>
          <a:xfrm>
            <a:off x="6285902" y="1605889"/>
            <a:ext cx="5413692" cy="866115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7" name="Google Shape;1279;p56">
            <a:extLst>
              <a:ext uri="{FF2B5EF4-FFF2-40B4-BE49-F238E27FC236}">
                <a16:creationId xmlns:a16="http://schemas.microsoft.com/office/drawing/2014/main" id="{6A1A5036-4695-5F2A-8492-EB90B48E6EF7}"/>
              </a:ext>
            </a:extLst>
          </p:cNvPr>
          <p:cNvSpPr/>
          <p:nvPr userDrawn="1"/>
        </p:nvSpPr>
        <p:spPr>
          <a:xfrm>
            <a:off x="6285902" y="2813883"/>
            <a:ext cx="5413692" cy="866115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9" name="Google Shape;1279;p56">
            <a:extLst>
              <a:ext uri="{FF2B5EF4-FFF2-40B4-BE49-F238E27FC236}">
                <a16:creationId xmlns:a16="http://schemas.microsoft.com/office/drawing/2014/main" id="{7050630E-F835-6A3D-0C57-EBE5C0F61B9C}"/>
              </a:ext>
            </a:extLst>
          </p:cNvPr>
          <p:cNvSpPr/>
          <p:nvPr userDrawn="1"/>
        </p:nvSpPr>
        <p:spPr>
          <a:xfrm>
            <a:off x="6285902" y="4018382"/>
            <a:ext cx="5413692" cy="866115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" name="Google Shape;1279;p56">
            <a:extLst>
              <a:ext uri="{FF2B5EF4-FFF2-40B4-BE49-F238E27FC236}">
                <a16:creationId xmlns:a16="http://schemas.microsoft.com/office/drawing/2014/main" id="{1E923520-406F-2F59-45AB-A792219080D0}"/>
              </a:ext>
            </a:extLst>
          </p:cNvPr>
          <p:cNvSpPr/>
          <p:nvPr userDrawn="1"/>
        </p:nvSpPr>
        <p:spPr>
          <a:xfrm>
            <a:off x="6285902" y="5222881"/>
            <a:ext cx="5413692" cy="866115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8" name="Text Placeholder 52">
            <a:extLst>
              <a:ext uri="{FF2B5EF4-FFF2-40B4-BE49-F238E27FC236}">
                <a16:creationId xmlns:a16="http://schemas.microsoft.com/office/drawing/2014/main" id="{35F7DBC9-D24F-6BEB-BFC9-28F827ADE7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97679" y="738019"/>
            <a:ext cx="5508418" cy="1700845"/>
          </a:xfrm>
        </p:spPr>
        <p:txBody>
          <a:bodyPr/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0" name="Text Placeholder 52">
            <a:extLst>
              <a:ext uri="{FF2B5EF4-FFF2-40B4-BE49-F238E27FC236}">
                <a16:creationId xmlns:a16="http://schemas.microsoft.com/office/drawing/2014/main" id="{9C1C8E0F-4CF4-FB7C-9A0E-66EF2BC6D63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73249" y="1733123"/>
            <a:ext cx="5238998" cy="610482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1" name="Text Placeholder 52">
            <a:extLst>
              <a:ext uri="{FF2B5EF4-FFF2-40B4-BE49-F238E27FC236}">
                <a16:creationId xmlns:a16="http://schemas.microsoft.com/office/drawing/2014/main" id="{01F7DFE9-310E-6CE9-6698-FD99FCA253D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80629" y="2933467"/>
            <a:ext cx="5238998" cy="610482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2" name="Text Placeholder 52">
            <a:extLst>
              <a:ext uri="{FF2B5EF4-FFF2-40B4-BE49-F238E27FC236}">
                <a16:creationId xmlns:a16="http://schemas.microsoft.com/office/drawing/2014/main" id="{E23A9D69-6DF2-3679-E86D-29A3FC70B4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85026" y="4138636"/>
            <a:ext cx="5238998" cy="610482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5" name="Text Placeholder 52">
            <a:extLst>
              <a:ext uri="{FF2B5EF4-FFF2-40B4-BE49-F238E27FC236}">
                <a16:creationId xmlns:a16="http://schemas.microsoft.com/office/drawing/2014/main" id="{CF06FB02-E6BE-86C7-D563-08ED1284FE5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80629" y="4137966"/>
            <a:ext cx="5238998" cy="610482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7" name="Text Placeholder 52">
            <a:extLst>
              <a:ext uri="{FF2B5EF4-FFF2-40B4-BE49-F238E27FC236}">
                <a16:creationId xmlns:a16="http://schemas.microsoft.com/office/drawing/2014/main" id="{58CE8E73-77AA-084C-29AB-C8147A8CC1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77646" y="5350450"/>
            <a:ext cx="5238998" cy="610482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8" name="Text Placeholder 52">
            <a:extLst>
              <a:ext uri="{FF2B5EF4-FFF2-40B4-BE49-F238E27FC236}">
                <a16:creationId xmlns:a16="http://schemas.microsoft.com/office/drawing/2014/main" id="{E558BD6B-3AE5-DCBB-C3F2-DB6C01EBD60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80629" y="5350115"/>
            <a:ext cx="5238998" cy="610482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64B2D4-856C-B4B8-2BF2-1720ADD9A212}"/>
              </a:ext>
            </a:extLst>
          </p:cNvPr>
          <p:cNvSpPr/>
          <p:nvPr userDrawn="1"/>
        </p:nvSpPr>
        <p:spPr>
          <a:xfrm>
            <a:off x="3699725" y="3644502"/>
            <a:ext cx="2198837" cy="296938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Text Placeholder 52">
            <a:extLst>
              <a:ext uri="{FF2B5EF4-FFF2-40B4-BE49-F238E27FC236}">
                <a16:creationId xmlns:a16="http://schemas.microsoft.com/office/drawing/2014/main" id="{00541210-CF51-ACAF-21EB-231C1C381D7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699724" y="3644502"/>
            <a:ext cx="2191303" cy="296938"/>
          </a:xfrm>
          <a:ln w="19050">
            <a:solidFill>
              <a:schemeClr val="tx1"/>
            </a:solidFill>
          </a:ln>
        </p:spPr>
        <p:txBody>
          <a:bodyPr/>
          <a:lstStyle>
            <a:lvl1pPr marL="0" indent="0" algn="r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0504EC-2C09-A590-BEC8-3BF7998F984B}"/>
              </a:ext>
            </a:extLst>
          </p:cNvPr>
          <p:cNvSpPr/>
          <p:nvPr userDrawn="1"/>
        </p:nvSpPr>
        <p:spPr>
          <a:xfrm>
            <a:off x="3667121" y="4843824"/>
            <a:ext cx="2198837" cy="296938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Text Placeholder 52">
            <a:extLst>
              <a:ext uri="{FF2B5EF4-FFF2-40B4-BE49-F238E27FC236}">
                <a16:creationId xmlns:a16="http://schemas.microsoft.com/office/drawing/2014/main" id="{0219891C-D214-006D-A844-A2FEDF9C886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667120" y="4843824"/>
            <a:ext cx="2191303" cy="296938"/>
          </a:xfrm>
          <a:ln w="19050">
            <a:solidFill>
              <a:schemeClr val="tx1"/>
            </a:solidFill>
          </a:ln>
        </p:spPr>
        <p:txBody>
          <a:bodyPr/>
          <a:lstStyle>
            <a:lvl1pPr marL="0" indent="0" algn="r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89E2CE-B1D4-A5FD-AF60-160BC5120544}"/>
              </a:ext>
            </a:extLst>
          </p:cNvPr>
          <p:cNvSpPr/>
          <p:nvPr userDrawn="1"/>
        </p:nvSpPr>
        <p:spPr>
          <a:xfrm>
            <a:off x="3714484" y="6073019"/>
            <a:ext cx="2198837" cy="296938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4" name="Text Placeholder 52">
            <a:extLst>
              <a:ext uri="{FF2B5EF4-FFF2-40B4-BE49-F238E27FC236}">
                <a16:creationId xmlns:a16="http://schemas.microsoft.com/office/drawing/2014/main" id="{247D3732-EF47-12CD-159D-463671D20F6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714483" y="6073019"/>
            <a:ext cx="2191303" cy="296938"/>
          </a:xfrm>
          <a:ln w="19050">
            <a:solidFill>
              <a:schemeClr val="tx1"/>
            </a:solidFill>
          </a:ln>
        </p:spPr>
        <p:txBody>
          <a:bodyPr/>
          <a:lstStyle>
            <a:lvl1pPr marL="0" indent="0" algn="r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A0BE01-66A4-2061-6D00-3EE161B0F021}"/>
              </a:ext>
            </a:extLst>
          </p:cNvPr>
          <p:cNvSpPr/>
          <p:nvPr userDrawn="1"/>
        </p:nvSpPr>
        <p:spPr>
          <a:xfrm>
            <a:off x="9587948" y="2451356"/>
            <a:ext cx="2198837" cy="296938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Text Placeholder 52">
            <a:extLst>
              <a:ext uri="{FF2B5EF4-FFF2-40B4-BE49-F238E27FC236}">
                <a16:creationId xmlns:a16="http://schemas.microsoft.com/office/drawing/2014/main" id="{035632CB-6DB5-AFA5-F0A7-44C58A1947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587947" y="2451356"/>
            <a:ext cx="2191303" cy="296938"/>
          </a:xfrm>
          <a:ln w="19050">
            <a:solidFill>
              <a:schemeClr val="tx1"/>
            </a:solidFill>
          </a:ln>
        </p:spPr>
        <p:txBody>
          <a:bodyPr/>
          <a:lstStyle>
            <a:lvl1pPr marL="0" indent="0" algn="r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FD27D6-0190-AD45-FDB2-7367C4BD563D}"/>
              </a:ext>
            </a:extLst>
          </p:cNvPr>
          <p:cNvSpPr/>
          <p:nvPr userDrawn="1"/>
        </p:nvSpPr>
        <p:spPr>
          <a:xfrm>
            <a:off x="9580413" y="3663184"/>
            <a:ext cx="2198837" cy="296938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0" name="Text Placeholder 52">
            <a:extLst>
              <a:ext uri="{FF2B5EF4-FFF2-40B4-BE49-F238E27FC236}">
                <a16:creationId xmlns:a16="http://schemas.microsoft.com/office/drawing/2014/main" id="{10486D54-DE75-23E0-B069-9A0EF5F0A00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580412" y="3663184"/>
            <a:ext cx="2191303" cy="296938"/>
          </a:xfrm>
          <a:ln w="19050">
            <a:solidFill>
              <a:schemeClr val="tx1"/>
            </a:solidFill>
          </a:ln>
        </p:spPr>
        <p:txBody>
          <a:bodyPr/>
          <a:lstStyle>
            <a:lvl1pPr marL="0" indent="0" algn="r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972979-E532-BAAA-8EEB-A3E356A3717B}"/>
              </a:ext>
            </a:extLst>
          </p:cNvPr>
          <p:cNvSpPr/>
          <p:nvPr userDrawn="1"/>
        </p:nvSpPr>
        <p:spPr>
          <a:xfrm>
            <a:off x="9572878" y="4875012"/>
            <a:ext cx="2198837" cy="296938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2" name="Text Placeholder 52">
            <a:extLst>
              <a:ext uri="{FF2B5EF4-FFF2-40B4-BE49-F238E27FC236}">
                <a16:creationId xmlns:a16="http://schemas.microsoft.com/office/drawing/2014/main" id="{23836A84-6D0B-8990-3D99-9FA5F252793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72877" y="4875012"/>
            <a:ext cx="2191303" cy="296938"/>
          </a:xfrm>
          <a:ln w="19050">
            <a:solidFill>
              <a:schemeClr val="tx1"/>
            </a:solidFill>
          </a:ln>
        </p:spPr>
        <p:txBody>
          <a:bodyPr/>
          <a:lstStyle>
            <a:lvl1pPr marL="0" indent="0" algn="r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1E71CE-1960-96E6-717C-CB1F711A78F6}"/>
              </a:ext>
            </a:extLst>
          </p:cNvPr>
          <p:cNvSpPr/>
          <p:nvPr userDrawn="1"/>
        </p:nvSpPr>
        <p:spPr>
          <a:xfrm>
            <a:off x="9602708" y="6073019"/>
            <a:ext cx="2198837" cy="296938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4" name="Text Placeholder 52">
            <a:extLst>
              <a:ext uri="{FF2B5EF4-FFF2-40B4-BE49-F238E27FC236}">
                <a16:creationId xmlns:a16="http://schemas.microsoft.com/office/drawing/2014/main" id="{93CD44A0-F690-F25E-4B6A-6884A78E47E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602707" y="6073019"/>
            <a:ext cx="2191303" cy="296938"/>
          </a:xfrm>
          <a:ln w="19050">
            <a:solidFill>
              <a:schemeClr val="tx1"/>
            </a:solidFill>
          </a:ln>
        </p:spPr>
        <p:txBody>
          <a:bodyPr/>
          <a:lstStyle>
            <a:lvl1pPr marL="0" indent="0" algn="r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943737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8200" y="2106081"/>
            <a:ext cx="10699614" cy="398701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4186" y="1956816"/>
            <a:ext cx="1075143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noFill/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38200" y="2106081"/>
            <a:ext cx="10370530" cy="3623387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476041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90000" tIns="50292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9000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90000" tIns="502920" rIns="9000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3" y="2944368"/>
            <a:ext cx="2779311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19797"/>
            <a:ext cx="2259904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70532"/>
            <a:ext cx="2257505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72000" tIns="144000" rIns="7200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58084"/>
            <a:ext cx="1907751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12" name="Google Shape;1148;p53">
            <a:extLst>
              <a:ext uri="{FF2B5EF4-FFF2-40B4-BE49-F238E27FC236}">
                <a16:creationId xmlns:a16="http://schemas.microsoft.com/office/drawing/2014/main" id="{B221E9F8-620C-DA58-879D-47D3A92B5FD6}"/>
              </a:ext>
            </a:extLst>
          </p:cNvPr>
          <p:cNvSpPr/>
          <p:nvPr userDrawn="1"/>
        </p:nvSpPr>
        <p:spPr>
          <a:xfrm>
            <a:off x="3741772" y="2119797"/>
            <a:ext cx="2259904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2E6817A7-BD53-E0BE-15F0-6DF1BCEF94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19500" y="1970532"/>
            <a:ext cx="2257505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72000" tIns="144000" rIns="7200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8EA4D14-3669-D2C4-777C-7C21D5198B4E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66388" y="2958084"/>
            <a:ext cx="1907751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Google Shape;1148;p53">
            <a:extLst>
              <a:ext uri="{FF2B5EF4-FFF2-40B4-BE49-F238E27FC236}">
                <a16:creationId xmlns:a16="http://schemas.microsoft.com/office/drawing/2014/main" id="{B4ADA3B8-C1D6-CA8F-F691-13DD02D54500}"/>
              </a:ext>
            </a:extLst>
          </p:cNvPr>
          <p:cNvSpPr/>
          <p:nvPr userDrawn="1"/>
        </p:nvSpPr>
        <p:spPr>
          <a:xfrm>
            <a:off x="6556600" y="2119797"/>
            <a:ext cx="2259904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F20C5ECA-87FB-F50F-3944-161895A751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4328" y="1970532"/>
            <a:ext cx="2257505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72000" tIns="144000" rIns="7200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07031CCD-772D-3129-364E-5E492EFC3E88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681216" y="2958084"/>
            <a:ext cx="1907751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4" name="Google Shape;1148;p53">
            <a:extLst>
              <a:ext uri="{FF2B5EF4-FFF2-40B4-BE49-F238E27FC236}">
                <a16:creationId xmlns:a16="http://schemas.microsoft.com/office/drawing/2014/main" id="{3C5F471B-4387-ED4F-6AAD-CDB6BBAF8C77}"/>
              </a:ext>
            </a:extLst>
          </p:cNvPr>
          <p:cNvSpPr/>
          <p:nvPr userDrawn="1"/>
        </p:nvSpPr>
        <p:spPr>
          <a:xfrm>
            <a:off x="9370967" y="2119797"/>
            <a:ext cx="2259904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36B5EAB-643A-464A-DF30-EBDA1DE8F2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48695" y="1970532"/>
            <a:ext cx="2257505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72000" tIns="144000" rIns="7200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E4B5565-CA21-DD00-67F7-AFB5F75B1E8B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9495583" y="2958084"/>
            <a:ext cx="1907751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10310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521000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1160622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2105502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3266790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261391" y="266493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2271299" y="2637403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4292447" y="2628855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6319784" y="263981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8334974" y="263802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513" y="2556341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90314" y="2556341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251" y="2556341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2584" y="2556341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53707" y="2563099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889" y="4440004"/>
            <a:ext cx="1947672" cy="1793155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27690" y="4441594"/>
            <a:ext cx="1947672" cy="1793155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45627" y="4428534"/>
            <a:ext cx="1947672" cy="1793155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69226" y="4434836"/>
            <a:ext cx="1947672" cy="1793155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91083" y="4441594"/>
            <a:ext cx="1947672" cy="1793155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3" name="Google Shape;1251;p56">
            <a:extLst>
              <a:ext uri="{FF2B5EF4-FFF2-40B4-BE49-F238E27FC236}">
                <a16:creationId xmlns:a16="http://schemas.microsoft.com/office/drawing/2014/main" id="{CC504EAF-C589-99CF-E797-7C0685EA1C91}"/>
              </a:ext>
            </a:extLst>
          </p:cNvPr>
          <p:cNvSpPr/>
          <p:nvPr userDrawn="1"/>
        </p:nvSpPr>
        <p:spPr>
          <a:xfrm>
            <a:off x="10356097" y="262496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982D4FC7-CA1A-4169-7413-75EFACE854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4830" y="2550039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6B6105D7-5C7C-2C30-8EEC-B63A0F9E092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112206" y="4428534"/>
            <a:ext cx="1947672" cy="1793155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439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Note Reader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70" r:id="rId3"/>
    <p:sldLayoutId id="2147483660" r:id="rId4"/>
    <p:sldLayoutId id="2147483651" r:id="rId5"/>
    <p:sldLayoutId id="2147483658" r:id="rId6"/>
    <p:sldLayoutId id="2147483661" r:id="rId7"/>
    <p:sldLayoutId id="2147483663" r:id="rId8"/>
    <p:sldLayoutId id="2147483664" r:id="rId9"/>
    <p:sldLayoutId id="2147483668" r:id="rId10"/>
    <p:sldLayoutId id="2147483672" r:id="rId11"/>
    <p:sldLayoutId id="2147483673" r:id="rId12"/>
    <p:sldLayoutId id="2147483662" r:id="rId13"/>
    <p:sldLayoutId id="2147483653" r:id="rId14"/>
    <p:sldLayoutId id="2147483674" r:id="rId15"/>
    <p:sldLayoutId id="2147483669" r:id="rId16"/>
    <p:sldLayoutId id="2147483665" r:id="rId17"/>
    <p:sldLayoutId id="2147483671" r:id="rId18"/>
    <p:sldLayoutId id="2147483666" r:id="rId19"/>
    <p:sldLayoutId id="2147483667" r:id="rId20"/>
    <p:sldLayoutId id="2147483654" r:id="rId21"/>
    <p:sldLayoutId id="2147483655" r:id="rId22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5183702" cy="1709928"/>
          </a:xfrm>
        </p:spPr>
        <p:txBody>
          <a:bodyPr/>
          <a:lstStyle/>
          <a:p>
            <a:r>
              <a:rPr lang="en-US" dirty="0"/>
              <a:t>Note Reader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Emmett Fitzharris | R00222357 | SDH4 | INTR8015</a:t>
            </a:r>
          </a:p>
          <a:p>
            <a:endParaRPr lang="en-US" dirty="0"/>
          </a:p>
        </p:txBody>
      </p:sp>
      <p:pic>
        <p:nvPicPr>
          <p:cNvPr id="8" name="Picture 7" descr="A blue circle with a pen and a book&#10;&#10;Description automatically generated">
            <a:extLst>
              <a:ext uri="{FF2B5EF4-FFF2-40B4-BE49-F238E27FC236}">
                <a16:creationId xmlns:a16="http://schemas.microsoft.com/office/drawing/2014/main" id="{C1E43B4F-4A9A-31AE-0B1B-CD4C2982B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252" y="1914362"/>
            <a:ext cx="3147147" cy="302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922A01-D77C-CA25-B6B2-A4FD74428868}"/>
              </a:ext>
            </a:extLst>
          </p:cNvPr>
          <p:cNvSpPr/>
          <p:nvPr/>
        </p:nvSpPr>
        <p:spPr>
          <a:xfrm>
            <a:off x="338096" y="1138678"/>
            <a:ext cx="4523463" cy="49389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CE99C-8342-8A9E-40BE-770361F25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690D50-DFA2-39D4-7ACD-534FAA40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625" y="306538"/>
            <a:ext cx="8590749" cy="832140"/>
          </a:xfrm>
        </p:spPr>
        <p:txBody>
          <a:bodyPr/>
          <a:lstStyle/>
          <a:p>
            <a:pPr algn="ctr"/>
            <a:r>
              <a:rPr lang="en-GB" sz="4000" dirty="0"/>
              <a:t>Implementation Approach</a:t>
            </a:r>
            <a:endParaRPr lang="en-IE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DE482-128C-B222-3BCC-843B4AC3BCCD}"/>
              </a:ext>
            </a:extLst>
          </p:cNvPr>
          <p:cNvSpPr txBox="1"/>
          <p:nvPr/>
        </p:nvSpPr>
        <p:spPr>
          <a:xfrm>
            <a:off x="5532751" y="1367897"/>
            <a:ext cx="544605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User centric design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Agile based project management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Core application built in Kotlin Multiplatform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Abstract GUI interfaces to ensure consistency across platforms. </a:t>
            </a:r>
          </a:p>
        </p:txBody>
      </p:sp>
      <p:pic>
        <p:nvPicPr>
          <p:cNvPr id="9" name="Content Placeholder 8" descr="A diagram of a company&#10;&#10;Description automatically generated">
            <a:extLst>
              <a:ext uri="{FF2B5EF4-FFF2-40B4-BE49-F238E27FC236}">
                <a16:creationId xmlns:a16="http://schemas.microsoft.com/office/drawing/2014/main" id="{B75466AF-9A02-4CAB-3950-F3ECDA465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09" y="1251944"/>
            <a:ext cx="3498195" cy="475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15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04E7-D1C6-5835-CED8-80D526CA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Early Prototypes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02F55-44ED-2057-7E34-60C498CB11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GB" dirty="0"/>
              <a:t>Desktop Application</a:t>
            </a:r>
            <a:endParaRPr lang="en-IE" dirty="0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126E6E7-6880-2988-9E6E-88D049D3E0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33450" y="3043985"/>
            <a:ext cx="4603750" cy="258613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F822F-2823-7B48-5A4D-C0996C9067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/>
            <a:r>
              <a:rPr lang="en-GB" dirty="0"/>
              <a:t>Mobile Application</a:t>
            </a:r>
            <a:endParaRPr lang="en-I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ECAD-87E7-BB29-BB42-E583A05FF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52BD1C-F26C-61DC-46D5-6049ACA3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9BDE15A-40AA-1C4E-879B-7C5EB748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FBD5B0-0E57-A1DA-BB24-D94E5DADE3DD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10" name="Content Placeholder 12" descr="A screenshot of a phone&#10;&#10;Description automatically generated">
            <a:extLst>
              <a:ext uri="{FF2B5EF4-FFF2-40B4-BE49-F238E27FC236}">
                <a16:creationId xmlns:a16="http://schemas.microsoft.com/office/drawing/2014/main" id="{C3E24FEB-4165-D322-5A93-24A1CDF17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154" y="2943406"/>
            <a:ext cx="1368742" cy="2786062"/>
          </a:xfrm>
          <a:prstGeom prst="rect">
            <a:avLst/>
          </a:prstGeom>
        </p:spPr>
      </p:pic>
      <p:pic>
        <p:nvPicPr>
          <p:cNvPr id="30" name="Content Placeholder 2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2F8892B1-3B83-DE2A-62D1-0AE19567D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0071" y="2944368"/>
            <a:ext cx="1368742" cy="2786062"/>
          </a:xfrm>
          <a:prstGeom prst="rect">
            <a:avLst/>
          </a:prstGeom>
        </p:spPr>
      </p:pic>
      <p:pic>
        <p:nvPicPr>
          <p:cNvPr id="28" name="Content Placeholder 18" descr="A screen shot of a phone&#10;&#10;Description automatically generated">
            <a:extLst>
              <a:ext uri="{FF2B5EF4-FFF2-40B4-BE49-F238E27FC236}">
                <a16:creationId xmlns:a16="http://schemas.microsoft.com/office/drawing/2014/main" id="{7EE0BA6F-702D-711D-B91C-70C1ACE73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9988" y="2943406"/>
            <a:ext cx="1368742" cy="278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97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8B24513C-1B2F-4D32-5093-4A7F0D07D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210208"/>
            <a:ext cx="9912096" cy="2212956"/>
          </a:xfrm>
        </p:spPr>
        <p:txBody>
          <a:bodyPr anchor="ctr"/>
          <a:lstStyle/>
          <a:p>
            <a:r>
              <a:rPr lang="en-GB" sz="4800" dirty="0"/>
              <a:t>Implementation Plan Schedule</a:t>
            </a:r>
            <a:endParaRPr lang="en-IE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3F18C-F077-C9BA-70CA-D074F5162D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5513" y="2543281"/>
            <a:ext cx="1622425" cy="1622425"/>
          </a:xfrm>
        </p:spPr>
        <p:txBody>
          <a:bodyPr/>
          <a:lstStyle/>
          <a:p>
            <a:r>
              <a:rPr lang="en-GB" sz="2000" b="1" dirty="0"/>
              <a:t>Sprint 1</a:t>
            </a:r>
            <a:endParaRPr lang="en-IE" sz="20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D942E-F071-7BB2-1267-6DC03C1A9A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0314" y="2543281"/>
            <a:ext cx="1622425" cy="1622425"/>
          </a:xfrm>
        </p:spPr>
        <p:txBody>
          <a:bodyPr/>
          <a:lstStyle/>
          <a:p>
            <a:r>
              <a:rPr lang="en-GB" sz="2000" b="1" dirty="0"/>
              <a:t>Sprint 2</a:t>
            </a:r>
            <a:endParaRPr lang="en-IE" sz="20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2FBC6F-5A80-6B24-12E7-6C31176FA5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08251" y="2543281"/>
            <a:ext cx="1622425" cy="1622425"/>
          </a:xfrm>
        </p:spPr>
        <p:txBody>
          <a:bodyPr/>
          <a:lstStyle/>
          <a:p>
            <a:r>
              <a:rPr lang="en-GB" sz="2000" b="1" dirty="0"/>
              <a:t>Sprint 3</a:t>
            </a:r>
            <a:endParaRPr lang="en-IE" sz="20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B93659-7A64-B59A-599F-7B274899FC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2584" y="2543281"/>
            <a:ext cx="1622425" cy="1622425"/>
          </a:xfrm>
        </p:spPr>
        <p:txBody>
          <a:bodyPr/>
          <a:lstStyle/>
          <a:p>
            <a:r>
              <a:rPr lang="en-GB" sz="2000" b="1" dirty="0"/>
              <a:t>Sprint 4</a:t>
            </a:r>
            <a:endParaRPr lang="en-IE" sz="2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94E7C6-C62D-D47C-86EB-67C74D4FC6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53707" y="2550039"/>
            <a:ext cx="1622425" cy="1622425"/>
          </a:xfrm>
        </p:spPr>
        <p:txBody>
          <a:bodyPr/>
          <a:lstStyle/>
          <a:p>
            <a:r>
              <a:rPr lang="en-GB" sz="2000" b="1" dirty="0"/>
              <a:t>Sprint 5</a:t>
            </a:r>
            <a:endParaRPr lang="en-IE" sz="2000" b="1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9068F9A-FB91-FC39-BDBB-615BFDDF04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889" y="4426944"/>
            <a:ext cx="1947672" cy="1793155"/>
          </a:xfrm>
        </p:spPr>
        <p:txBody>
          <a:bodyPr/>
          <a:lstStyle/>
          <a:p>
            <a:r>
              <a:rPr lang="en-GB" dirty="0"/>
              <a:t>PDF and Text Editor with Linked Pages</a:t>
            </a:r>
            <a:endParaRPr lang="en-IE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F9C530-757B-122B-C184-37ECC127C9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27690" y="4428534"/>
            <a:ext cx="1947672" cy="1793155"/>
          </a:xfrm>
        </p:spPr>
        <p:txBody>
          <a:bodyPr/>
          <a:lstStyle/>
          <a:p>
            <a:r>
              <a:rPr lang="en-GB" dirty="0"/>
              <a:t>Document and Note Cataloguing and Search</a:t>
            </a:r>
            <a:endParaRPr lang="en-IE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760EFA7-3EAB-DE03-1B81-B79E027FCC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45627" y="4415474"/>
            <a:ext cx="1947672" cy="1793155"/>
          </a:xfrm>
        </p:spPr>
        <p:txBody>
          <a:bodyPr/>
          <a:lstStyle/>
          <a:p>
            <a:r>
              <a:rPr lang="en-IE" dirty="0"/>
              <a:t>Improved Document Format Support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C72D0-0974-ABD3-49BF-7648529BF0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69226" y="4421776"/>
            <a:ext cx="1947672" cy="1793155"/>
          </a:xfrm>
        </p:spPr>
        <p:txBody>
          <a:bodyPr/>
          <a:lstStyle/>
          <a:p>
            <a:r>
              <a:rPr lang="en-IE" dirty="0"/>
              <a:t>Version Control and Sync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56F1D96-D46F-45EA-72DB-4076F35F5D5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78366" y="4428534"/>
            <a:ext cx="2032396" cy="1793155"/>
          </a:xfrm>
        </p:spPr>
        <p:txBody>
          <a:bodyPr/>
          <a:lstStyle/>
          <a:p>
            <a:r>
              <a:rPr lang="en-IE" dirty="0"/>
              <a:t>UI/UX Enhancements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EC6A2D-3F89-6F85-E8C5-5A1C7D144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A0BECD7-2E7D-2C69-F641-321E1FBFB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A958BE9-C298-17B3-2341-D20704FA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81BD643-E05D-736A-052B-809952F64C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274830" y="2536979"/>
            <a:ext cx="1622425" cy="1622425"/>
          </a:xfrm>
        </p:spPr>
        <p:txBody>
          <a:bodyPr/>
          <a:lstStyle/>
          <a:p>
            <a:r>
              <a:rPr lang="en-GB" b="1" dirty="0"/>
              <a:t>Sprint 6</a:t>
            </a:r>
            <a:endParaRPr lang="en-IE" b="1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5AD2A52-2ACF-1657-A09A-AED70FFB66C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112206" y="4415474"/>
            <a:ext cx="1947672" cy="1793155"/>
          </a:xfrm>
        </p:spPr>
        <p:txBody>
          <a:bodyPr/>
          <a:lstStyle/>
          <a:p>
            <a:r>
              <a:rPr lang="en-GB" dirty="0"/>
              <a:t>Prototyping and Integration of Additional Features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18601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CA079B-DF50-485C-D08C-60C50DBF5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8E026AC6-6B72-7D8D-B9A1-5351B8E47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824424"/>
            <a:ext cx="11791950" cy="1014984"/>
          </a:xfrm>
        </p:spPr>
        <p:txBody>
          <a:bodyPr anchor="ctr"/>
          <a:lstStyle/>
          <a:p>
            <a:r>
              <a:rPr lang="en-GB" sz="4800" dirty="0"/>
              <a:t>Actual Implementation Schedule</a:t>
            </a:r>
            <a:endParaRPr lang="en-IE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29951-3AEE-89F6-7D59-9BC6DDF3FB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2000" b="1" dirty="0"/>
              <a:t>Sprint 1</a:t>
            </a:r>
            <a:endParaRPr lang="en-IE" sz="20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FF8203-7ED0-F9B5-05CC-4BD8D03D73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sz="2000" b="1" dirty="0"/>
              <a:t>Sprint 4</a:t>
            </a:r>
            <a:endParaRPr lang="en-IE" sz="2000" b="1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BC87D5B-E648-224B-3875-ABE0F31CCE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8318" y="4325112"/>
            <a:ext cx="2219240" cy="630936"/>
          </a:xfrm>
        </p:spPr>
        <p:txBody>
          <a:bodyPr/>
          <a:lstStyle/>
          <a:p>
            <a:r>
              <a:rPr lang="en-GB" dirty="0"/>
              <a:t>Document Rendering (PDF) and Linked Note Editor</a:t>
            </a:r>
            <a:endParaRPr lang="en-IE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C712E0-A90B-C4BE-FCB1-22641328D4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Focus on File System and Program State</a:t>
            </a:r>
            <a:endParaRPr lang="en-IE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A44D861-0EF3-2AF3-328E-72E36E450F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8968" y="4313642"/>
            <a:ext cx="2106392" cy="630936"/>
          </a:xfrm>
        </p:spPr>
        <p:txBody>
          <a:bodyPr/>
          <a:lstStyle/>
          <a:p>
            <a:r>
              <a:rPr lang="en-IE" dirty="0"/>
              <a:t>Expanded file format support</a:t>
            </a:r>
            <a:br>
              <a:rPr lang="en-IE" dirty="0"/>
            </a:br>
            <a:r>
              <a:rPr lang="en-IE" dirty="0"/>
              <a:t>(EPUB, DOCX, DOC, PPTX, HTML)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C4BE275-7A5D-8428-F5F7-B265C18256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IE" dirty="0"/>
              <a:t>UI/UX Refinement and Theming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3671285-9885-0A3E-6BD3-F0505016A1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12028" y="4319944"/>
            <a:ext cx="2255632" cy="630936"/>
          </a:xfrm>
        </p:spPr>
        <p:txBody>
          <a:bodyPr/>
          <a:lstStyle/>
          <a:p>
            <a:r>
              <a:rPr lang="en-IE" dirty="0"/>
              <a:t>Prototype Integration and Documentation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1CDB670-B433-EBAE-066A-3B88A852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7F9BDDE-6A0A-EB3D-0EF7-0624BCE2A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FAFDB42E-829F-8B26-72FF-F0B994F94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10C8B-45E3-EC49-7508-BE4114FFD4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2000" b="1" dirty="0"/>
              <a:t>Sprint 2</a:t>
            </a:r>
            <a:endParaRPr lang="en-IE" sz="20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11E5D7-219C-2569-93D8-C09AE515C9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Sprint 3</a:t>
            </a:r>
            <a:endParaRPr lang="en-IE" sz="2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70EBB4-D77F-445B-D702-9DF826623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sz="2000" b="1" dirty="0"/>
              <a:t>Sprint 5</a:t>
            </a:r>
            <a:endParaRPr lang="en-IE" sz="2000" b="1" dirty="0"/>
          </a:p>
        </p:txBody>
      </p:sp>
    </p:spTree>
    <p:extLst>
      <p:ext uri="{BB962C8B-B14F-4D97-AF65-F5344CB8AC3E}">
        <p14:creationId xmlns:p14="http://schemas.microsoft.com/office/powerpoint/2010/main" val="3797081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8996C9-A364-71AF-68EF-5044741B71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The system shall provide a split-view interface to allow users to view documents and take notes simultaneously</a:t>
            </a:r>
            <a:endParaRPr lang="en-I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69C833-96FB-DE74-9394-56787569DDC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dirty="0"/>
              <a:t>Functional</a:t>
            </a:r>
          </a:p>
          <a:p>
            <a:r>
              <a:rPr lang="en-GB" dirty="0"/>
              <a:t>Requirements</a:t>
            </a:r>
            <a:endParaRPr lang="en-I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8B66DE-0670-362F-496F-F4449BF5E31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dirty="0"/>
              <a:t>The system shall support searching and filtering of notes and documents using tags, keywords, and categories</a:t>
            </a:r>
            <a:endParaRPr lang="en-I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A1D8CF-A61B-389C-7B5A-7EE736BBF3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GB" dirty="0"/>
              <a:t>The system shall support exporting notes in plain text format for use in other applications</a:t>
            </a:r>
            <a:endParaRPr lang="en-I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AF96A0F-5D56-4EC1-20D9-9C62239AC68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GB" dirty="0"/>
              <a:t>The system shall support the import and display of PDF, EPUB, DOCX, and PPTX files</a:t>
            </a:r>
            <a:endParaRPr lang="en-IE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87C4AE0-CAFC-E382-9B32-D927AEE7AA9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The system shall enable users to sync notes to cloud storage providers like GitHub using version control</a:t>
            </a:r>
            <a:endParaRPr lang="en-I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07B602C-666C-F0F1-FF2A-B2489156E1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 dirty="0"/>
              <a:t>The system shall allow users to link notes to specific pages or sections of the source document</a:t>
            </a:r>
            <a:endParaRPr lang="en-I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1911704-7D87-14AA-1E3F-0D77B92FCD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GB" dirty="0"/>
              <a:t>The system shall allow users to tag and categorize notes for efficient organization and retrieval</a:t>
            </a:r>
            <a:endParaRPr lang="en-IE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468D538-B926-03DA-E58F-888C28AF1EB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GB" dirty="0"/>
              <a:t>Status: Fulfilled</a:t>
            </a:r>
            <a:endParaRPr lang="en-IE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4D4EA5D-BCD4-12EF-8FBF-DEDB4F5A928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GB" dirty="0"/>
              <a:t>Status: Fulfilled</a:t>
            </a:r>
            <a:endParaRPr lang="en-IE" dirty="0"/>
          </a:p>
          <a:p>
            <a:endParaRPr lang="en-IE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96315C5-09D1-8AA0-207A-EEF50B9C117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GB" dirty="0"/>
              <a:t>Status: Fulfilled</a:t>
            </a:r>
            <a:endParaRPr lang="en-IE" dirty="0"/>
          </a:p>
          <a:p>
            <a:endParaRPr lang="en-IE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88E0675-E5D9-BED6-8FE8-02F2220B1AE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GB" dirty="0"/>
              <a:t>Status: Deferred </a:t>
            </a:r>
            <a:endParaRPr lang="en-IE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1B8F57F-10DE-9BBB-CC30-CF9B69BFB3B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GB" dirty="0"/>
              <a:t>Status: Fulfilled</a:t>
            </a:r>
            <a:endParaRPr lang="en-IE" dirty="0"/>
          </a:p>
          <a:p>
            <a:endParaRPr lang="en-IE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3A45FD3-35BE-767D-D1E0-58949860305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GB" dirty="0"/>
              <a:t>Status: Deferred </a:t>
            </a:r>
            <a:endParaRPr lang="en-IE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1BAD2E2-924E-9126-4582-AADA1B88AFE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GB" dirty="0"/>
              <a:t>Status: Deferred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60496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F018E7-9C50-3234-AF73-1FCF37F0C6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Non-Functional</a:t>
            </a:r>
          </a:p>
          <a:p>
            <a:r>
              <a:rPr lang="en-GB" dirty="0"/>
              <a:t>Requirements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8F700-ADE8-28F3-6315-D8065883A0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Performance:</a:t>
            </a:r>
            <a:br>
              <a:rPr lang="en-GB" dirty="0"/>
            </a:br>
            <a:r>
              <a:rPr lang="en-GB" dirty="0"/>
              <a:t>The system shall load and display documents without noticeable wait times on standard modern devices</a:t>
            </a:r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3C24A-CF98-5D39-DD51-F3164CA3879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dirty="0"/>
              <a:t>Usability: </a:t>
            </a:r>
            <a:br>
              <a:rPr lang="en-GB" dirty="0"/>
            </a:br>
            <a:r>
              <a:rPr lang="en-GB" dirty="0"/>
              <a:t>The user interface shall be intuitive, with clear user experience flows</a:t>
            </a:r>
            <a:endParaRPr lang="en-I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1813B-3660-43C2-94A6-B371D46AAEA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dirty="0"/>
              <a:t>Portability: </a:t>
            </a:r>
            <a:br>
              <a:rPr lang="en-GB" dirty="0"/>
            </a:br>
            <a:r>
              <a:rPr lang="en-GB" dirty="0"/>
              <a:t>The system shall support cross-platform functionality on Windows, macOS, Linux, and mobile devices</a:t>
            </a:r>
            <a:endParaRPr lang="en-I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FAD61A-8A04-815D-960C-708CF3807E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GB" dirty="0"/>
              <a:t>Reliability: </a:t>
            </a:r>
            <a:br>
              <a:rPr lang="en-GB" dirty="0"/>
            </a:br>
            <a:r>
              <a:rPr lang="en-GB" dirty="0"/>
              <a:t>The system shall gracefully handle unexpected crashes to prevent data loss by saving notes in real-time</a:t>
            </a:r>
            <a:endParaRPr lang="en-I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E68F29-D770-FCD5-8F97-1D868FB1D37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GB" dirty="0"/>
              <a:t>Maintainability: </a:t>
            </a:r>
            <a:br>
              <a:rPr lang="en-GB" dirty="0"/>
            </a:br>
            <a:r>
              <a:rPr lang="en-GB" dirty="0"/>
              <a:t>The system shall be modular to allow for easy updates and addition of new features</a:t>
            </a:r>
            <a:endParaRPr lang="en-I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99BEF-0EC9-3B43-092D-E20DD3EC1B7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Scalability: </a:t>
            </a:r>
            <a:br>
              <a:rPr lang="en-GB" dirty="0"/>
            </a:br>
            <a:r>
              <a:rPr lang="en-GB" dirty="0"/>
              <a:t>The system shall support large document files and offer alternative synchronization methods for these files.</a:t>
            </a:r>
            <a:endParaRPr lang="en-I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133D416-CFFF-F4F0-454F-F565B18807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 dirty="0"/>
              <a:t>Status: Partially Fulfilled</a:t>
            </a:r>
            <a:endParaRPr lang="en-IE" dirty="0"/>
          </a:p>
          <a:p>
            <a:endParaRPr lang="en-I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B3A2B17-941E-C1FE-91ED-12BDF6BB38C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GB" dirty="0"/>
              <a:t>Status: Deferred </a:t>
            </a:r>
            <a:endParaRPr lang="en-I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38AFC8-9BA4-5170-8A4D-6C98C2EE76F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GB" dirty="0"/>
              <a:t>Status: Fulfilled</a:t>
            </a:r>
            <a:endParaRPr lang="en-IE" dirty="0"/>
          </a:p>
          <a:p>
            <a:endParaRPr lang="en-I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5B5E1E3-CB83-8322-954F-B4403D8698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GB" dirty="0"/>
              <a:t>Status: Partially Fulfilled</a:t>
            </a:r>
            <a:endParaRPr lang="en-I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99E7B1-E656-4CB2-AB27-31F5B14F390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GB" dirty="0"/>
              <a:t>Status: Fulfilled</a:t>
            </a:r>
            <a:endParaRPr lang="en-IE" dirty="0"/>
          </a:p>
          <a:p>
            <a:endParaRPr lang="en-IE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3D8DFFD-5093-4404-4E29-6657F25F2E9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GB" dirty="0"/>
              <a:t>Status: Fulfilled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31385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ED848-33C7-C450-1CEA-B1B62625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Implemented Prototype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D253A-B3A4-A1BF-9879-3EAAECA124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GB" dirty="0"/>
              <a:t>Home Page</a:t>
            </a:r>
            <a:endParaRPr lang="en-IE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989835BF-7004-1F89-AFED-15DC015291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33450" y="3119551"/>
            <a:ext cx="4603750" cy="24349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94C074-2382-A5E1-5265-6DD162281D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/>
            <a:r>
              <a:rPr lang="en-GB" dirty="0"/>
              <a:t>Reader View</a:t>
            </a:r>
            <a:endParaRPr lang="en-IE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65DCB2C-1FE1-D11B-628C-BD2BD6629955}"/>
              </a:ext>
            </a:extLst>
          </p:cNvPr>
          <p:cNvPicPr>
            <a:picLocks noGrp="1" noChangeAspect="1"/>
          </p:cNvPicPr>
          <p:nvPr>
            <p:ph sz="half" idx="20"/>
          </p:nvPr>
        </p:nvPicPr>
        <p:blipFill>
          <a:blip r:embed="rId4"/>
          <a:stretch>
            <a:fillRect/>
          </a:stretch>
        </p:blipFill>
        <p:spPr>
          <a:xfrm>
            <a:off x="6600825" y="3111823"/>
            <a:ext cx="4608513" cy="24504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0EE7A-1D4F-7B62-11AF-CD84804A7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F046C6-D802-7189-B030-F58D2802B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Note Reader</a:t>
            </a:r>
            <a:endParaRPr lang="en-US" noProof="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247DF85-EAFE-D830-1E3A-DDC15BAE7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132104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9B206-BAC0-221D-B75C-ED575FCA1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B4757-1413-A788-79F1-9A7A552A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Implemented Prototype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926E6-E64B-5214-14F7-F731A05AC3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GB" dirty="0"/>
              <a:t>Reader Focus Mode</a:t>
            </a:r>
            <a:endParaRPr lang="en-I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2BCFD1-3C37-EB12-31BD-DBD710BBF4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/>
            <a:r>
              <a:rPr lang="en-GB" dirty="0"/>
              <a:t>Notes Markdown Focus Mode</a:t>
            </a:r>
            <a:endParaRPr lang="en-I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D7317-E83E-B119-98DD-52EA7E03A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31EC9-9F8B-510B-AE65-E4D1CF7A3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Note Reader</a:t>
            </a:r>
            <a:endParaRPr lang="en-US" noProof="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0C15BC8-4D74-E0B6-E10C-6896080E3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0453116-C097-D71C-5B3C-794FB89801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33450" y="3107317"/>
            <a:ext cx="4603750" cy="2459467"/>
          </a:xfr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C65F1F9D-B594-ED10-4961-FE659CCA68A0}"/>
              </a:ext>
            </a:extLst>
          </p:cNvPr>
          <p:cNvPicPr>
            <a:picLocks noGrp="1" noChangeAspect="1"/>
          </p:cNvPicPr>
          <p:nvPr>
            <p:ph sz="half" idx="20"/>
          </p:nvPr>
        </p:nvPicPr>
        <p:blipFill>
          <a:blip r:embed="rId4"/>
          <a:stretch>
            <a:fillRect/>
          </a:stretch>
        </p:blipFill>
        <p:spPr>
          <a:xfrm>
            <a:off x="6600825" y="3113036"/>
            <a:ext cx="4608513" cy="2448029"/>
          </a:xfrm>
        </p:spPr>
      </p:pic>
    </p:spTree>
    <p:extLst>
      <p:ext uri="{BB962C8B-B14F-4D97-AF65-F5344CB8AC3E}">
        <p14:creationId xmlns:p14="http://schemas.microsoft.com/office/powerpoint/2010/main" val="3924320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9E221-FA14-CC8C-EB57-17D9BAC0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Challenges Encountered</a:t>
            </a:r>
            <a:endParaRPr lang="en-IE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0004A45-1D0C-2B5E-614A-DED868A6A5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F453E85-F732-6342-39F7-37237E6FD09F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38200" y="2106081"/>
            <a:ext cx="7422136" cy="3623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b="1" dirty="0"/>
              <a:t>Framework Immaturity: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Kotlin Multiplatform first stable release November 2023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Limited documentation and community support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Third-party plugins and libraries often experimental or poorly supported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Java cross-compatible, giving access to Java Libraries, but not trivial to implement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Document Rendering: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Native per-format support involved significant development cost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Fallback to PDF conversion approach adopted</a:t>
            </a:r>
          </a:p>
          <a:p>
            <a:pPr>
              <a:lnSpc>
                <a:spcPct val="150000"/>
              </a:lnSpc>
            </a:pPr>
            <a:r>
              <a:rPr lang="en-GB" b="1" dirty="0"/>
              <a:t>Time Constraints: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Scope reigned in, deferring some requirements to ensure delivery of MVP with core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05B59-2C95-0903-84E4-A7EE21FDD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F91E97-0767-1F53-8342-139BFC1F7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Note Reader</a:t>
            </a:r>
            <a:endParaRPr lang="en-US" noProof="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4625D2E-5DEF-A381-7227-F749D00F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2025</a:t>
            </a:r>
            <a:endParaRPr lang="en-US" noProof="0" dirty="0"/>
          </a:p>
        </p:txBody>
      </p:sp>
      <p:pic>
        <p:nvPicPr>
          <p:cNvPr id="19" name="Picture 18" descr="A black background with black circles&#10;&#10;AI-generated content may be incorrect.">
            <a:extLst>
              <a:ext uri="{FF2B5EF4-FFF2-40B4-BE49-F238E27FC236}">
                <a16:creationId xmlns:a16="http://schemas.microsoft.com/office/drawing/2014/main" id="{2D70ACB4-B338-0798-A8F0-E090A692B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555" y="2809706"/>
            <a:ext cx="3137493" cy="69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7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D96F7-440E-8282-FC0C-9277E38FE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379438"/>
            <a:ext cx="4873752" cy="1207008"/>
          </a:xfrm>
        </p:spPr>
        <p:txBody>
          <a:bodyPr/>
          <a:lstStyle/>
          <a:p>
            <a:r>
              <a:rPr lang="en-GB" dirty="0"/>
              <a:t>Testing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F0531-5A79-F436-1F7C-F07D22AFC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2368297"/>
            <a:ext cx="3913632" cy="2246811"/>
          </a:xfrm>
        </p:spPr>
        <p:txBody>
          <a:bodyPr/>
          <a:lstStyle/>
          <a:p>
            <a:r>
              <a:rPr lang="en-GB" dirty="0"/>
              <a:t> A range of sample files selected to represent  typical academic study material</a:t>
            </a:r>
          </a:p>
          <a:p>
            <a:r>
              <a:rPr lang="en-GB" dirty="0"/>
              <a:t>Manual testing validated: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Document Import and Rendering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Note Creation and Retrieval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Session Persistence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File System Inspection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38EC53-092C-CEF6-D690-DEE2FC887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79" y="1640461"/>
            <a:ext cx="3491613" cy="339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82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90CD6-A8E2-FED2-432B-F19B36E4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Presentation Structure</a:t>
            </a:r>
            <a:endParaRPr lang="en-IE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B4F1D-C9D3-5063-1409-C810204AE8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I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9A0BD-75E3-89BC-EADE-DA7A295EC2C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A brief overview of the concept</a:t>
            </a:r>
            <a:endParaRPr lang="en-I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431817-2DFA-4315-4710-5ACDBDBF55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Research Phase</a:t>
            </a:r>
            <a:endParaRPr lang="en-I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CB053E-0025-B751-F666-A734DE3B1E9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/>
              <a:t>A short recap of the research phase of the project</a:t>
            </a:r>
            <a:endParaRPr lang="en-I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B38B92-F0BC-9268-B77C-7EB3C738B4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endParaRPr lang="en-I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AB399EB-80BA-E067-F72C-8A3C90CAFF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3" y="3359250"/>
            <a:ext cx="5863763" cy="338328"/>
          </a:xfrm>
        </p:spPr>
        <p:txBody>
          <a:bodyPr/>
          <a:lstStyle/>
          <a:p>
            <a:r>
              <a:rPr lang="en-GB" dirty="0"/>
              <a:t>Review the actual implementation, and the changes from the original plan</a:t>
            </a:r>
            <a:endParaRPr lang="en-I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E7B987-1521-4426-BF61-C297597BAC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Difficulties and Challenges</a:t>
            </a:r>
            <a:endParaRPr lang="en-IE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911BB2F-473A-C0FE-C049-7C3D774F5B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/>
              <a:t>What went wrong, and what was learned</a:t>
            </a:r>
            <a:endParaRPr lang="en-I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F992B01-46D7-7848-94A2-A8B4816215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The Future of NoteReader</a:t>
            </a:r>
            <a:endParaRPr lang="en-IE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78FE9CA-324F-7BE3-734F-8ADDB6068E9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/>
              <a:t>What’s next for the project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49038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9799-2AAD-9C2B-C4F3-B72DBE11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335331"/>
            <a:ext cx="9912096" cy="1014984"/>
          </a:xfrm>
        </p:spPr>
        <p:txBody>
          <a:bodyPr/>
          <a:lstStyle/>
          <a:p>
            <a:r>
              <a:rPr lang="en-GB" dirty="0"/>
              <a:t>Discussion and Evaluation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41311C-6361-4680-8409-C873C3256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20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41F5A-7793-6F86-01D9-29DC8858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28E50-8595-0A97-1D73-2776F344F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21BFE-5D6C-3E12-BD7C-377F9AC1B5B0}"/>
              </a:ext>
            </a:extLst>
          </p:cNvPr>
          <p:cNvSpPr txBox="1"/>
          <p:nvPr/>
        </p:nvSpPr>
        <p:spPr>
          <a:xfrm>
            <a:off x="838200" y="1645447"/>
            <a:ext cx="10431025" cy="4414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The completed NoteReader prototype delivers a focused and practical solution to the challenge of fragmented note-taking and document reading workflows.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Supports all targeted document formats, with split view interface for notes.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Document-page-to-note linking, real time saving and session persistence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Sprint plan was adapted to challenges encountered in implementation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Some requirements were deferred to later development cycles after re-evaluation</a:t>
            </a:r>
          </a:p>
        </p:txBody>
      </p:sp>
    </p:spTree>
    <p:extLst>
      <p:ext uri="{BB962C8B-B14F-4D97-AF65-F5344CB8AC3E}">
        <p14:creationId xmlns:p14="http://schemas.microsoft.com/office/powerpoint/2010/main" val="591279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74F11E-DA75-2ACE-B625-E0B3EFA0A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3B36C-1C5E-7D03-5179-749897D5E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275265"/>
            <a:ext cx="9912096" cy="1014984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1D493D-31D2-2F5F-BB07-D66D57BFD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>
                <a:solidFill>
                  <a:schemeClr val="bg1"/>
                </a:solidFill>
              </a:rPr>
              <a:t>21</a:t>
            </a:fld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134F8-34C9-EC74-C847-AE3EEC91B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Note Reader</a:t>
            </a: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F3D0F5-79CB-7BEE-732A-098501AEA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1"/>
                </a:solidFill>
              </a:rPr>
              <a:t>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2799E-48C4-A2F7-0D24-EDE742BA99EF}"/>
              </a:ext>
            </a:extLst>
          </p:cNvPr>
          <p:cNvSpPr txBox="1"/>
          <p:nvPr/>
        </p:nvSpPr>
        <p:spPr>
          <a:xfrm>
            <a:off x="645458" y="1389804"/>
            <a:ext cx="10849855" cy="4925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There is a clear gap in the features offered by currently available applications.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Existing tools are fragmented and none treat both note taking &amp; document reading as first class priorities.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NoteReader has potential to address these shortcomings, while supporting cognitive benefits.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Cutting-edge frameworks provide useful features, but may introduce new limitations ecosystem support.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The project achieved a core Minimum Viable Product, which addresses the problem definition.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The project acts as a solid proof of concept and illustrates the value of the premise.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There are several areas identified for further development and enhancement.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The architecture is built to accommodate easy addition of new features and platforms.</a:t>
            </a:r>
          </a:p>
        </p:txBody>
      </p:sp>
    </p:spTree>
    <p:extLst>
      <p:ext uri="{BB962C8B-B14F-4D97-AF65-F5344CB8AC3E}">
        <p14:creationId xmlns:p14="http://schemas.microsoft.com/office/powerpoint/2010/main" val="3163930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6F1B-0A3D-08A5-194A-FD9B3BAF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1" y="586710"/>
            <a:ext cx="9912096" cy="1014984"/>
          </a:xfrm>
        </p:spPr>
        <p:txBody>
          <a:bodyPr/>
          <a:lstStyle/>
          <a:p>
            <a:r>
              <a:rPr lang="en-GB" sz="4400" dirty="0"/>
              <a:t>The Future of NoteReader</a:t>
            </a:r>
            <a:endParaRPr lang="en-IE" sz="44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4DF4C3-5E6E-D7E8-E94E-0D1095400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100" dirty="0"/>
              <a:t>Catalogue System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100" dirty="0"/>
              <a:t>Git Integration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100" dirty="0"/>
              <a:t>Cross-Platform Expansion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100" dirty="0"/>
              <a:t>Optical Character Recognition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100" dirty="0"/>
              <a:t>Handwriting Support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E" sz="2100" dirty="0"/>
              <a:t>Improved UI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9C899B6-A3CB-AC65-6C06-D92BF9A62C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endParaRPr lang="en-GB" sz="2200" dirty="0"/>
          </a:p>
          <a:p>
            <a:pPr algn="ctr"/>
            <a:r>
              <a:rPr lang="en-GB" sz="2200" dirty="0"/>
              <a:t>Direct Integration with Open-Source Learning Management Systems</a:t>
            </a:r>
          </a:p>
          <a:p>
            <a:pPr algn="ctr"/>
            <a:endParaRPr lang="en-IE" sz="22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0310B9B-0329-2F6B-84D8-E6BC368E0C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/>
            <a:r>
              <a:rPr lang="en-GB" dirty="0"/>
              <a:t>Startup Accelerator</a:t>
            </a:r>
            <a:endParaRPr lang="en-IE" dirty="0"/>
          </a:p>
        </p:txBody>
      </p:sp>
      <p:pic>
        <p:nvPicPr>
          <p:cNvPr id="20" name="Content Placeholder 19" descr="A red text on a black background&#10;&#10;AI-generated content may be incorrect.">
            <a:extLst>
              <a:ext uri="{FF2B5EF4-FFF2-40B4-BE49-F238E27FC236}">
                <a16:creationId xmlns:a16="http://schemas.microsoft.com/office/drawing/2014/main" id="{0C512599-050B-021F-ED55-2941890757F6}"/>
              </a:ext>
            </a:extLst>
          </p:cNvPr>
          <p:cNvPicPr>
            <a:picLocks noGrp="1" noChangeAspect="1"/>
          </p:cNvPicPr>
          <p:nvPr>
            <p:ph sz="half" idx="20"/>
          </p:nvPr>
        </p:nvPicPr>
        <p:blipFill>
          <a:blip r:embed="rId3"/>
          <a:stretch>
            <a:fillRect/>
          </a:stretch>
        </p:blipFill>
        <p:spPr>
          <a:xfrm>
            <a:off x="4692317" y="4407569"/>
            <a:ext cx="2807364" cy="6977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A1381-D438-9743-D804-CE0B8C51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22</a:t>
            </a:fld>
            <a:endParaRPr lang="en-US" noProof="0"/>
          </a:p>
        </p:txBody>
      </p:sp>
      <p:pic>
        <p:nvPicPr>
          <p:cNvPr id="19" name="Content Placeholder 18" descr="A red text on a black background&#10;&#10;AI-generated content may be incorrect.">
            <a:extLst>
              <a:ext uri="{FF2B5EF4-FFF2-40B4-BE49-F238E27FC236}">
                <a16:creationId xmlns:a16="http://schemas.microsoft.com/office/drawing/2014/main" id="{1E974104-C07C-36AD-AA27-082A6D8B526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/>
          <a:stretch>
            <a:fillRect/>
          </a:stretch>
        </p:blipFill>
        <p:spPr>
          <a:xfrm>
            <a:off x="8486137" y="3066897"/>
            <a:ext cx="2835402" cy="912999"/>
          </a:xfrm>
          <a:prstGeom prst="rect">
            <a:avLst/>
          </a:prstGeom>
        </p:spPr>
      </p:pic>
      <p:pic>
        <p:nvPicPr>
          <p:cNvPr id="9" name="Content Placeholder 8" descr="A logo with a light bulb and a graduation cap&#10;&#10;AI-generated content may be incorrect.">
            <a:extLst>
              <a:ext uri="{FF2B5EF4-FFF2-40B4-BE49-F238E27FC236}">
                <a16:creationId xmlns:a16="http://schemas.microsoft.com/office/drawing/2014/main" id="{B735F169-ED1D-34AB-77E1-6FA6952980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8301476" y="3979896"/>
            <a:ext cx="3204724" cy="1608582"/>
          </a:xfrm>
        </p:spPr>
      </p:pic>
    </p:spTree>
    <p:extLst>
      <p:ext uri="{BB962C8B-B14F-4D97-AF65-F5344CB8AC3E}">
        <p14:creationId xmlns:p14="http://schemas.microsoft.com/office/powerpoint/2010/main" val="2716061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380A-DB72-7EF4-0109-A30782610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507992" cy="1100328"/>
          </a:xfrm>
        </p:spPr>
        <p:txBody>
          <a:bodyPr/>
          <a:lstStyle/>
          <a:p>
            <a:r>
              <a:rPr lang="en-GB" dirty="0"/>
              <a:t>Thank You!</a:t>
            </a:r>
            <a:br>
              <a:rPr lang="en-IE" dirty="0"/>
            </a:b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74649-3B33-665F-2AF0-7AC6E281FE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Questions and comments welcome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27170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5AFAF-6412-3F9E-80EA-A60A599A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D4BB76-6515-23AC-C52B-FE1862502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47E06-8879-64EC-941F-947BD2BC6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Note Reader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0C7FA-3EC6-80C2-B670-35AEAD640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214B9-623F-448B-BBA5-3C829D61EB0F}"/>
              </a:ext>
            </a:extLst>
          </p:cNvPr>
          <p:cNvSpPr txBox="1"/>
          <p:nvPr/>
        </p:nvSpPr>
        <p:spPr>
          <a:xfrm>
            <a:off x="658785" y="2357469"/>
            <a:ext cx="49938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Picture a book with a blank sheet of paper slotted between each page. </a:t>
            </a:r>
            <a:br>
              <a:rPr lang="en-IE" dirty="0"/>
            </a:br>
            <a:endParaRPr lang="en-IE" dirty="0"/>
          </a:p>
          <a:p>
            <a:r>
              <a:rPr lang="en-IE" dirty="0"/>
              <a:t>As you read, you take notes.</a:t>
            </a:r>
            <a:br>
              <a:rPr lang="en-IE" dirty="0"/>
            </a:br>
            <a:r>
              <a:rPr lang="en-IE" dirty="0"/>
              <a:t>Flip to the next page, a new sheet awaits you.</a:t>
            </a:r>
          </a:p>
          <a:p>
            <a:endParaRPr lang="en-IE" dirty="0"/>
          </a:p>
          <a:p>
            <a:r>
              <a:rPr lang="en-IE" dirty="0"/>
              <a:t>When it’s time to revise, you go back to that page and your notes on the topic are right there.</a:t>
            </a:r>
            <a:br>
              <a:rPr lang="en-IE" dirty="0"/>
            </a:br>
            <a:endParaRPr lang="en-IE" dirty="0"/>
          </a:p>
          <a:p>
            <a:r>
              <a:rPr lang="en-IE" dirty="0"/>
              <a:t>This is the feeling Note Reader wants to achieve.</a:t>
            </a:r>
          </a:p>
        </p:txBody>
      </p:sp>
      <p:pic>
        <p:nvPicPr>
          <p:cNvPr id="10" name="Picture 9" descr="A pen on a book&#10;&#10;Description automatically generated">
            <a:extLst>
              <a:ext uri="{FF2B5EF4-FFF2-40B4-BE49-F238E27FC236}">
                <a16:creationId xmlns:a16="http://schemas.microsoft.com/office/drawing/2014/main" id="{56590C00-B8D5-4C8B-3DAE-317C54DD2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71256"/>
            <a:ext cx="5305170" cy="348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10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76FB9-3703-451E-06FB-86506CE7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3C9B4E-E24B-0921-F5F7-8831D56BE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Note Reader</a:t>
            </a:r>
            <a:endParaRPr lang="en-US" noProof="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DA74558-73B1-B4ED-B6ED-357BB5396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62DA89-2684-0A08-6946-E1A57A23E7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06656"/>
            <a:ext cx="12192000" cy="1014412"/>
          </a:xfrm>
        </p:spPr>
        <p:txBody>
          <a:bodyPr/>
          <a:lstStyle/>
          <a:p>
            <a:r>
              <a:rPr lang="en-GB" dirty="0"/>
              <a:t>Project Summary</a:t>
            </a:r>
            <a:endParaRPr lang="en-I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D4E7A-EFAA-2A5C-1A43-FB89A7BFEF6C}"/>
              </a:ext>
            </a:extLst>
          </p:cNvPr>
          <p:cNvSpPr txBox="1"/>
          <p:nvPr/>
        </p:nvSpPr>
        <p:spPr>
          <a:xfrm>
            <a:off x="1021080" y="1732346"/>
            <a:ext cx="10147356" cy="1428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baseline="0" dirty="0">
                <a:latin typeface="CMR10"/>
              </a:rPr>
              <a:t>An all-in-one interface for document reading and note-taking.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b="0" i="0" u="none" strike="noStrike" baseline="0" dirty="0">
                <a:latin typeface="CMR10"/>
              </a:rPr>
              <a:t>Each </a:t>
            </a:r>
            <a:r>
              <a:rPr lang="en-IE" sz="2000" dirty="0">
                <a:latin typeface="CMR10"/>
              </a:rPr>
              <a:t>p</a:t>
            </a:r>
            <a:r>
              <a:rPr lang="en-IE" sz="2000" b="0" i="0" u="none" strike="noStrike" baseline="0" dirty="0">
                <a:latin typeface="CMR10"/>
              </a:rPr>
              <a:t>age of notes is directly tied to a page of the source document. </a:t>
            </a:r>
            <a:endParaRPr lang="en-GB" sz="2000" b="0" i="0" u="none" strike="noStrike" baseline="0" dirty="0">
              <a:latin typeface="CMR1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baseline="0" dirty="0">
                <a:latin typeface="CMR10"/>
              </a:rPr>
              <a:t>The core interface of NoteReader is the Split-View. </a:t>
            </a:r>
            <a:endParaRPr lang="en-IE" sz="20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6B2AA5E-DE7A-4020-A839-3366A3587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554464"/>
              </p:ext>
            </p:extLst>
          </p:nvPr>
        </p:nvGraphicFramePr>
        <p:xfrm>
          <a:off x="2030758" y="3572028"/>
          <a:ext cx="8128000" cy="220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4452453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8234747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u="none" strike="noStrike" baseline="0" dirty="0">
                          <a:solidFill>
                            <a:schemeClr val="tx1"/>
                          </a:solidFill>
                          <a:latin typeface="CMR10"/>
                        </a:rPr>
                        <a:t>Left Pane: </a:t>
                      </a:r>
                      <a:br>
                        <a:rPr lang="en-GB" sz="1800" b="0" i="0" u="none" strike="noStrike" baseline="0" dirty="0">
                          <a:solidFill>
                            <a:schemeClr val="tx1"/>
                          </a:solidFill>
                          <a:latin typeface="CMR10"/>
                        </a:rPr>
                      </a:br>
                      <a:br>
                        <a:rPr lang="en-GB" sz="1800" b="0" i="0" u="none" strike="noStrike" baseline="0" dirty="0">
                          <a:solidFill>
                            <a:schemeClr val="tx1"/>
                          </a:solidFill>
                          <a:latin typeface="CMR10"/>
                        </a:rPr>
                      </a:br>
                      <a:r>
                        <a:rPr lang="en-GB" sz="1800" b="0" i="0" u="none" strike="noStrike" baseline="0" dirty="0">
                          <a:solidFill>
                            <a:schemeClr val="tx1"/>
                          </a:solidFill>
                          <a:latin typeface="CMR10"/>
                        </a:rPr>
                        <a:t>“true-to-intent" rendering” of a wide range of common file types, including PDFs, Word Documents, PowerPoint slides, and eBooks. </a:t>
                      </a:r>
                    </a:p>
                    <a:p>
                      <a:pPr algn="ctr"/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marR="144000" marT="144000" marB="1440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latin typeface="CMR10"/>
                        </a:rPr>
                        <a:t>Right pane:</a:t>
                      </a:r>
                      <a:br>
                        <a:rPr lang="en-GB" sz="1800" b="0" dirty="0">
                          <a:solidFill>
                            <a:schemeClr val="tx1"/>
                          </a:solidFill>
                          <a:latin typeface="CMR10"/>
                        </a:rPr>
                      </a:br>
                      <a:r>
                        <a:rPr lang="en-GB" sz="1800" b="0" dirty="0">
                          <a:solidFill>
                            <a:schemeClr val="tx1"/>
                          </a:solidFill>
                          <a:latin typeface="CMR10"/>
                        </a:rPr>
                        <a:t> </a:t>
                      </a:r>
                      <a:br>
                        <a:rPr lang="en-GB" sz="1800" b="0" dirty="0">
                          <a:solidFill>
                            <a:schemeClr val="tx1"/>
                          </a:solidFill>
                          <a:latin typeface="CMR10"/>
                        </a:rPr>
                      </a:br>
                      <a:r>
                        <a:rPr lang="en-IE" sz="1800" b="0" dirty="0">
                          <a:solidFill>
                            <a:schemeClr val="tx1"/>
                          </a:solidFill>
                          <a:latin typeface="CMR10"/>
                        </a:rPr>
                        <a:t>Text editor with Markdown and HTML rendering, to allow for richly formatted notes. </a:t>
                      </a:r>
                    </a:p>
                    <a:p>
                      <a:pPr algn="ctr"/>
                      <a:endParaRPr lang="en-IE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marR="144000" marT="144000" marB="1440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063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46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5B37-AA3B-0106-3C0B-091D6D1D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252798"/>
            <a:ext cx="9912096" cy="1014984"/>
          </a:xfrm>
        </p:spPr>
        <p:txBody>
          <a:bodyPr/>
          <a:lstStyle/>
          <a:p>
            <a:r>
              <a:rPr lang="en-GB" dirty="0"/>
              <a:t>Background Research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EB690E-136E-9823-3422-D6D005082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D12F3-B3CD-60A4-3993-17CC10A3E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FCE34-4515-E2DC-CC71-BBFEC63FD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7717A-C7C7-8302-B6D5-A3A74C3E6046}"/>
              </a:ext>
            </a:extLst>
          </p:cNvPr>
          <p:cNvSpPr txBox="1"/>
          <p:nvPr/>
        </p:nvSpPr>
        <p:spPr>
          <a:xfrm>
            <a:off x="1226896" y="1387655"/>
            <a:ext cx="8558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/>
              <a:t>E. M. Stacy and J. Cain, “Review note-taking and handouts in the digital age. 2015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CFA54-A515-0CB4-6D60-8C7EDCF432B0}"/>
              </a:ext>
            </a:extLst>
          </p:cNvPr>
          <p:cNvSpPr txBox="1"/>
          <p:nvPr/>
        </p:nvSpPr>
        <p:spPr>
          <a:xfrm>
            <a:off x="1226896" y="1876860"/>
            <a:ext cx="9978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Advocates for a “skeletal” handout structure to provide cognitive scaffolding, while encouraging engaging with material without full transcription.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above would be well supported by a split-pane application like Note Reader.</a:t>
            </a:r>
            <a:endParaRPr lang="en-IE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ECD93-1A6A-D313-F440-76DB7652E354}"/>
              </a:ext>
            </a:extLst>
          </p:cNvPr>
          <p:cNvSpPr txBox="1"/>
          <p:nvPr/>
        </p:nvSpPr>
        <p:spPr>
          <a:xfrm>
            <a:off x="1226895" y="2954196"/>
            <a:ext cx="95973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/>
              <a:t>D. Sun and Y. Li, “Effectiveness of digital note-taking on students’ performance in declarative, procedural and conditional knowledge learning,” International Journal of Emerging Technologies in Learning, vol. 14, pp. 108–119, 2019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BF274B-2F8C-DC0B-74C4-BAD021C127DA}"/>
              </a:ext>
            </a:extLst>
          </p:cNvPr>
          <p:cNvSpPr txBox="1"/>
          <p:nvPr/>
        </p:nvSpPr>
        <p:spPr>
          <a:xfrm>
            <a:off x="1226894" y="4733886"/>
            <a:ext cx="9597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 dirty="0"/>
              <a:t>B. Artz, M. Johnson, D. Robson, and S. </a:t>
            </a:r>
            <a:r>
              <a:rPr lang="en-IE" b="1" dirty="0" err="1"/>
              <a:t>Taengnoi</a:t>
            </a:r>
            <a:r>
              <a:rPr lang="en-IE" b="1" dirty="0"/>
              <a:t>, “Taking notes in the digital age:</a:t>
            </a:r>
          </a:p>
          <a:p>
            <a:r>
              <a:rPr lang="en-IE" b="1" dirty="0"/>
              <a:t>Evidence from classroom random control trials,” Journal of Economic Education, vol. 51, pp. 103–115, 4 2020.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1A64A7-2407-9CFC-68D6-C99DCAC456EB}"/>
              </a:ext>
            </a:extLst>
          </p:cNvPr>
          <p:cNvSpPr txBox="1"/>
          <p:nvPr/>
        </p:nvSpPr>
        <p:spPr>
          <a:xfrm>
            <a:off x="1290904" y="3903428"/>
            <a:ext cx="9978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Shows evidence of small performance benefits to digital note taking, especially in declarative knowledge.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Structure of Note Reader application may further support conditional knowledge, by ensuring context remains intact.</a:t>
            </a:r>
            <a:endParaRPr lang="en-IE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2744C5-B263-7A89-73BB-6D6169529598}"/>
              </a:ext>
            </a:extLst>
          </p:cNvPr>
          <p:cNvSpPr txBox="1"/>
          <p:nvPr/>
        </p:nvSpPr>
        <p:spPr>
          <a:xfrm>
            <a:off x="1290903" y="5403973"/>
            <a:ext cx="9978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No statistically significant difference found between digital and handwritten notes on retention.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Topics dependant on diagrams/mathematical elements may give advantage to traditional note taking. </a:t>
            </a:r>
            <a:endParaRPr lang="en-IE" sz="1600" dirty="0"/>
          </a:p>
        </p:txBody>
      </p:sp>
    </p:spTree>
    <p:extLst>
      <p:ext uri="{BB962C8B-B14F-4D97-AF65-F5344CB8AC3E}">
        <p14:creationId xmlns:p14="http://schemas.microsoft.com/office/powerpoint/2010/main" val="859804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A67DD-B053-A485-516C-F9EB068BF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B3FDE-872F-2560-BF74-4B9CDA9C1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350959"/>
            <a:ext cx="9912096" cy="1014984"/>
          </a:xfrm>
        </p:spPr>
        <p:txBody>
          <a:bodyPr/>
          <a:lstStyle/>
          <a:p>
            <a:r>
              <a:rPr lang="en-GB" dirty="0"/>
              <a:t>Existing Solutions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63022-A313-B313-DAF1-00656FBEA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1FD8B-128E-7D76-5952-EDA340D37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87588D-0065-3655-5155-A02EF49A3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pic>
        <p:nvPicPr>
          <p:cNvPr id="14" name="Content Placeholder 13" descr="A graph of a document support&#10;&#10;Description automatically generated">
            <a:extLst>
              <a:ext uri="{FF2B5EF4-FFF2-40B4-BE49-F238E27FC236}">
                <a16:creationId xmlns:a16="http://schemas.microsoft.com/office/drawing/2014/main" id="{9996002A-F571-31CF-6A48-532F76480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67897" y="4012822"/>
            <a:ext cx="3445086" cy="20695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Content Placeholder 8" descr="A graph of information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795124DB-3628-6A56-FC49-0318D9F70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49" y="4012822"/>
            <a:ext cx="3445082" cy="2069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Content Placeholder 18" descr="A graph of a support&#10;&#10;Description automatically generated with medium confidence">
            <a:extLst>
              <a:ext uri="{FF2B5EF4-FFF2-40B4-BE49-F238E27FC236}">
                <a16:creationId xmlns:a16="http://schemas.microsoft.com/office/drawing/2014/main" id="{4ED196C9-6CE6-F6C5-8ABE-22BA49718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571" y="1588050"/>
            <a:ext cx="3445081" cy="2069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68FD6A3-C91D-F77D-753B-14FDC6E38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660" y="1587371"/>
            <a:ext cx="3445082" cy="20695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FF3284-7DEB-2E9E-82AD-BD8F341034AE}"/>
              </a:ext>
            </a:extLst>
          </p:cNvPr>
          <p:cNvSpPr txBox="1"/>
          <p:nvPr/>
        </p:nvSpPr>
        <p:spPr>
          <a:xfrm>
            <a:off x="4017961" y="1590480"/>
            <a:ext cx="415439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32 programs were reviewed, to determine current levels of support offered by existing solutions.</a:t>
            </a:r>
          </a:p>
          <a:p>
            <a:pPr algn="ctr"/>
            <a:r>
              <a:rPr lang="en-GB" sz="2400" dirty="0"/>
              <a:t>The programs were categorized and checked against a list of features. </a:t>
            </a:r>
            <a:endParaRPr lang="en-IE" sz="2400" dirty="0"/>
          </a:p>
        </p:txBody>
      </p:sp>
      <p:pic>
        <p:nvPicPr>
          <p:cNvPr id="8" name="Picture 7" descr="A purple and white logo&#10;&#10;Description automatically generated">
            <a:extLst>
              <a:ext uri="{FF2B5EF4-FFF2-40B4-BE49-F238E27FC236}">
                <a16:creationId xmlns:a16="http://schemas.microsoft.com/office/drawing/2014/main" id="{D87A5DDA-56EE-250C-9F88-346D935D98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5740" y="4028867"/>
            <a:ext cx="889710" cy="8285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purple and white diamond&#10;&#10;Description automatically generated">
            <a:extLst>
              <a:ext uri="{FF2B5EF4-FFF2-40B4-BE49-F238E27FC236}">
                <a16:creationId xmlns:a16="http://schemas.microsoft.com/office/drawing/2014/main" id="{C23548AD-B9A3-5076-809A-67034B2CC7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4059" y="5280774"/>
            <a:ext cx="828542" cy="8285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green elephant with a black background&#10;&#10;Description automatically generated">
            <a:extLst>
              <a:ext uri="{FF2B5EF4-FFF2-40B4-BE49-F238E27FC236}">
                <a16:creationId xmlns:a16="http://schemas.microsoft.com/office/drawing/2014/main" id="{44EE3392-D542-719E-033D-8DF8452AFEC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5386" r="25384"/>
          <a:stretch/>
        </p:blipFill>
        <p:spPr>
          <a:xfrm>
            <a:off x="5870821" y="4038543"/>
            <a:ext cx="756469" cy="8601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yellow square with a light bulb symbol&#10;&#10;Description automatically generated">
            <a:extLst>
              <a:ext uri="{FF2B5EF4-FFF2-40B4-BE49-F238E27FC236}">
                <a16:creationId xmlns:a16="http://schemas.microsoft.com/office/drawing/2014/main" id="{7BCE6D5D-C122-BBF1-5E9D-E87477934D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4947" y="5280774"/>
            <a:ext cx="767579" cy="7672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red square with a white letter a&#10;&#10;Description automatically generated">
            <a:extLst>
              <a:ext uri="{FF2B5EF4-FFF2-40B4-BE49-F238E27FC236}">
                <a16:creationId xmlns:a16="http://schemas.microsoft.com/office/drawing/2014/main" id="{7DF7333E-0D26-2639-0A61-E572A69A68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32920" y="5280773"/>
            <a:ext cx="767203" cy="7672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7ABAFC3C-C4CB-FA88-E816-18D3D9819A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27634" y="4012822"/>
            <a:ext cx="607954" cy="8357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1175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C868B-27B7-38BA-5026-7A1D64AB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Issues</a:t>
            </a:r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F2211-099D-F7CE-B270-7F33B59827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E" dirty="0"/>
              <a:t>Fragmentation of Tools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471BB2-C7A0-08C6-F905-B38B9DC01D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480026" cy="338328"/>
          </a:xfrm>
        </p:spPr>
        <p:txBody>
          <a:bodyPr/>
          <a:lstStyle/>
          <a:p>
            <a:r>
              <a:rPr lang="en-GB" dirty="0"/>
              <a:t>Document readers have weak support for note taking, and vice versa.</a:t>
            </a:r>
            <a:endParaRPr lang="en-I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402CF6-D2E5-24C4-70DE-CB34AE94F3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E" dirty="0"/>
              <a:t>Limited Multi-Platform Support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442DC7-EA27-2519-0AE4-69366684083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/>
              <a:t>Linux support is rare. Cross functionality is a challenge.</a:t>
            </a:r>
            <a:endParaRPr lang="en-I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6EA809-E0CB-CD7F-9CBC-14C88250B6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3" y="3035808"/>
            <a:ext cx="5480027" cy="338328"/>
          </a:xfrm>
        </p:spPr>
        <p:txBody>
          <a:bodyPr/>
          <a:lstStyle/>
          <a:p>
            <a:r>
              <a:rPr lang="en-GB" dirty="0"/>
              <a:t>High Cost of Subscription Services</a:t>
            </a:r>
            <a:endParaRPr lang="en-I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8966ECE-6A3E-FDEB-A712-1AA5ABF36C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3" y="3359250"/>
            <a:ext cx="5794607" cy="338328"/>
          </a:xfrm>
        </p:spPr>
        <p:txBody>
          <a:bodyPr/>
          <a:lstStyle/>
          <a:p>
            <a:r>
              <a:rPr lang="en-GB" dirty="0"/>
              <a:t>Especially for cloud storage and accessing data on multiple devices.</a:t>
            </a:r>
            <a:endParaRPr lang="en-I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634F478-085F-65D6-9DDD-62DF9C9885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E" dirty="0"/>
              <a:t>Inadequate File Type Support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43FE27-8C10-B350-DA65-B9BC3C13D7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/>
              <a:t>Power Point support is especially rare</a:t>
            </a:r>
            <a:endParaRPr lang="en-I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605E304-44E8-D47E-8750-48896E752E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5147518" cy="338328"/>
          </a:xfrm>
        </p:spPr>
        <p:txBody>
          <a:bodyPr/>
          <a:lstStyle/>
          <a:p>
            <a:r>
              <a:rPr lang="en-GB" dirty="0"/>
              <a:t>Manual Organization and Storage</a:t>
            </a:r>
            <a:endParaRPr lang="en-IE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C49D105-D38E-DB90-BD28-C63C9E1A80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IE" dirty="0"/>
              <a:t>Loss of Context, misplaced documents, wasted time.</a:t>
            </a:r>
          </a:p>
        </p:txBody>
      </p:sp>
    </p:spTree>
    <p:extLst>
      <p:ext uri="{BB962C8B-B14F-4D97-AF65-F5344CB8AC3E}">
        <p14:creationId xmlns:p14="http://schemas.microsoft.com/office/powerpoint/2010/main" val="2092788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CEB4-AA3C-A7E1-288B-2C16E181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Definition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39E3FF-C0F9-52CE-98A3-8AF297780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49CDE-BB67-770D-24FD-222943E2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Note Reader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D5C27-BA1A-A0D0-06D5-B8482E887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88135-C22B-72DE-1791-F6524FD7EA79}"/>
              </a:ext>
            </a:extLst>
          </p:cNvPr>
          <p:cNvSpPr txBox="1"/>
          <p:nvPr/>
        </p:nvSpPr>
        <p:spPr>
          <a:xfrm>
            <a:off x="1139952" y="2117395"/>
            <a:ext cx="991209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2800" dirty="0"/>
              <a:t>Despite the availability of numerous note-taking applications and document readers, there exists a significant gap in the seamless integration of these two functionalities.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411EE6-AC50-4C0C-8D04-00DAE164B385}"/>
              </a:ext>
            </a:extLst>
          </p:cNvPr>
          <p:cNvSpPr txBox="1"/>
          <p:nvPr/>
        </p:nvSpPr>
        <p:spPr>
          <a:xfrm>
            <a:off x="1203960" y="4113240"/>
            <a:ext cx="984808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2800" dirty="0"/>
              <a:t>The primary objective is to develop a cohesive system that allows</a:t>
            </a:r>
          </a:p>
          <a:p>
            <a:pPr algn="ctr"/>
            <a:r>
              <a:rPr lang="en-IE" sz="2800" dirty="0"/>
              <a:t>users to read and annotate documents, create linked notes, and access these materials in an organized and intuitive manner, without destructively modifying the source material. </a:t>
            </a:r>
          </a:p>
        </p:txBody>
      </p:sp>
    </p:spTree>
    <p:extLst>
      <p:ext uri="{BB962C8B-B14F-4D97-AF65-F5344CB8AC3E}">
        <p14:creationId xmlns:p14="http://schemas.microsoft.com/office/powerpoint/2010/main" val="1207474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CE93-14BC-7D91-024E-43B6A593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Unique Value Propositions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17978-0008-E818-5D98-03454C0D62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tIns="90000" anchor="ctr"/>
          <a:lstStyle/>
          <a:p>
            <a:r>
              <a:rPr lang="en-GB" dirty="0"/>
              <a:t>Side-by-Side document reading and note taking</a:t>
            </a:r>
            <a:endParaRPr lang="en-I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12BD9A-71D4-CE10-8E63-92DFBDD317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tIns="90000" anchor="ctr"/>
          <a:lstStyle/>
          <a:p>
            <a:r>
              <a:rPr lang="en-GB" dirty="0"/>
              <a:t>Support a wide Range of commonly used document types</a:t>
            </a:r>
            <a:endParaRPr lang="en-I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027178-3C15-303D-B335-25E4F4A37D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tIns="90000" anchor="ctr"/>
          <a:lstStyle/>
          <a:p>
            <a:r>
              <a:rPr lang="en-GB" dirty="0"/>
              <a:t>Multi-Platform Design approach</a:t>
            </a:r>
            <a:endParaRPr lang="en-I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1A3AA5-910B-E3E1-08DE-CEC5F63A9B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tIns="90000" anchor="ctr"/>
          <a:lstStyle/>
          <a:p>
            <a:r>
              <a:rPr lang="en-GB" dirty="0"/>
              <a:t>Git-based file Synchronization</a:t>
            </a:r>
            <a:endParaRPr lang="en-I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03CBCFA-3E7C-03F6-A44F-D6245977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A323EB8-8CC1-A8CC-E83A-14B400DF1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Note Reader</a:t>
            </a:r>
            <a:endParaRPr lang="en-US" noProof="0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B79D071-708F-C2BE-012B-A2D04ACAB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650088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{B938BA31-6D35-4DCA-88E3-FD92F45CFE15}tf11429527_win32</Template>
  <TotalTime>2221</TotalTime>
  <Words>2605</Words>
  <Application>Microsoft Office PowerPoint</Application>
  <PresentationFormat>Widescreen</PresentationFormat>
  <Paragraphs>378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Century Gothic</vt:lpstr>
      <vt:lpstr>CMR10</vt:lpstr>
      <vt:lpstr>Karla</vt:lpstr>
      <vt:lpstr>Univers Condensed Light</vt:lpstr>
      <vt:lpstr>Office Theme</vt:lpstr>
      <vt:lpstr>Note Reader</vt:lpstr>
      <vt:lpstr>Presentation Structure</vt:lpstr>
      <vt:lpstr>Introduction</vt:lpstr>
      <vt:lpstr>Project Summary</vt:lpstr>
      <vt:lpstr>Background Research</vt:lpstr>
      <vt:lpstr>Existing Solutions</vt:lpstr>
      <vt:lpstr>Current Issues</vt:lpstr>
      <vt:lpstr>Problem Definition</vt:lpstr>
      <vt:lpstr>Unique Value Propositions</vt:lpstr>
      <vt:lpstr>Implementation Approach</vt:lpstr>
      <vt:lpstr>Early Prototypes</vt:lpstr>
      <vt:lpstr>Implementation Plan Schedule</vt:lpstr>
      <vt:lpstr>Actual Implementation Schedule</vt:lpstr>
      <vt:lpstr>PowerPoint Presentation</vt:lpstr>
      <vt:lpstr>PowerPoint Presentation</vt:lpstr>
      <vt:lpstr>Implemented Prototype</vt:lpstr>
      <vt:lpstr>Implemented Prototype</vt:lpstr>
      <vt:lpstr>Challenges Encountered</vt:lpstr>
      <vt:lpstr>Testing</vt:lpstr>
      <vt:lpstr>Discussion and Evaluation</vt:lpstr>
      <vt:lpstr>Conclusion</vt:lpstr>
      <vt:lpstr>The Future of NoteReader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Emmett Fitzharris</dc:creator>
  <cp:lastModifiedBy>Emmett Fitzharris</cp:lastModifiedBy>
  <cp:revision>26</cp:revision>
  <dcterms:created xsi:type="dcterms:W3CDTF">2025-01-07T13:02:44Z</dcterms:created>
  <dcterms:modified xsi:type="dcterms:W3CDTF">2025-05-20T13:23:12Z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